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</p:sldIdLst>
  <p:sldSz cy="6858000" cx="9144000"/>
  <p:notesSz cx="6858000" cy="9144000"/>
  <p:embeddedFontLst>
    <p:embeddedFont>
      <p:font typeface="Libre Franklin Medium"/>
      <p:regular r:id="rId86"/>
      <p:bold r:id="rId87"/>
      <p:italic r:id="rId88"/>
      <p:boldItalic r:id="rId8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90" roundtripDataSignature="AMtx7miD2rV1Ch2XYapvaCUJzwfKBryr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1134967-4DFA-4B9B-8341-CE10B2A55E10}">
  <a:tblStyle styleId="{61134967-4DFA-4B9B-8341-CE10B2A55E10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CF0F5"/>
          </a:solidFill>
        </a:fill>
      </a:tcStyle>
    </a:wholeTbl>
    <a:band1H>
      <a:tcTxStyle/>
      <a:tcStyle>
        <a:fill>
          <a:solidFill>
            <a:srgbClr val="D6DFEA"/>
          </a:solidFill>
        </a:fill>
      </a:tcStyle>
    </a:band1H>
    <a:band2H>
      <a:tcTxStyle/>
    </a:band2H>
    <a:band1V>
      <a:tcTxStyle/>
      <a:tcStyle>
        <a:fill>
          <a:solidFill>
            <a:srgbClr val="D6DFEA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4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4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42" Type="http://schemas.openxmlformats.org/officeDocument/2006/relationships/slide" Target="slides/slide36.xml"/><Relationship Id="rId86" Type="http://schemas.openxmlformats.org/officeDocument/2006/relationships/font" Target="fonts/LibreFranklinMedium-regular.fntdata"/><Relationship Id="rId41" Type="http://schemas.openxmlformats.org/officeDocument/2006/relationships/slide" Target="slides/slide35.xml"/><Relationship Id="rId85" Type="http://schemas.openxmlformats.org/officeDocument/2006/relationships/slide" Target="slides/slide79.xml"/><Relationship Id="rId44" Type="http://schemas.openxmlformats.org/officeDocument/2006/relationships/slide" Target="slides/slide38.xml"/><Relationship Id="rId88" Type="http://schemas.openxmlformats.org/officeDocument/2006/relationships/font" Target="fonts/LibreFranklinMedium-italic.fntdata"/><Relationship Id="rId43" Type="http://schemas.openxmlformats.org/officeDocument/2006/relationships/slide" Target="slides/slide37.xml"/><Relationship Id="rId87" Type="http://schemas.openxmlformats.org/officeDocument/2006/relationships/font" Target="fonts/LibreFranklinMedium-bold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LibreFranklinMedium-boldItalic.fntdata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0" Type="http://customschemas.google.com/relationships/presentationmetadata" Target="meta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is a bit tight lecture – leave more time for exercises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the exercises leave more time around 15 minutes for each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better what the exercise is trying to achieve in class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After people had a chance to look at the summary come back in class and check what should be transformed.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what the pipe symbol will be – how it 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Maybe remove the exercises about what could be improved in the different tables</a:t>
            </a:r>
            <a:endParaRPr/>
          </a:p>
        </p:txBody>
      </p:sp>
      <p:sp>
        <p:nvSpPr>
          <p:cNvPr id="152" name="Google Shape;15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Teams have different skills</a:t>
            </a:r>
            <a:endParaRPr/>
          </a:p>
        </p:txBody>
      </p:sp>
      <p:sp>
        <p:nvSpPr>
          <p:cNvPr id="303" name="Google Shape;303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Teams have different skills</a:t>
            </a:r>
            <a:endParaRPr/>
          </a:p>
        </p:txBody>
      </p:sp>
      <p:sp>
        <p:nvSpPr>
          <p:cNvPr id="311" name="Google Shape;311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Teams have different skills</a:t>
            </a:r>
            <a:endParaRPr/>
          </a:p>
        </p:txBody>
      </p:sp>
      <p:sp>
        <p:nvSpPr>
          <p:cNvPr id="320" name="Google Shape;320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Teams have different skills</a:t>
            </a:r>
            <a:endParaRPr/>
          </a:p>
        </p:txBody>
      </p:sp>
      <p:sp>
        <p:nvSpPr>
          <p:cNvPr id="329" name="Google Shape;329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Teams have different skills</a:t>
            </a:r>
            <a:endParaRPr/>
          </a:p>
        </p:txBody>
      </p:sp>
      <p:sp>
        <p:nvSpPr>
          <p:cNvPr id="378" name="Google Shape;378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5d760453ff_0_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5d760453ff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15d760453ff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Teams have different skills</a:t>
            </a:r>
            <a:endParaRPr/>
          </a:p>
        </p:txBody>
      </p:sp>
      <p:sp>
        <p:nvSpPr>
          <p:cNvPr id="448" name="Google Shape;448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Teams have different skills</a:t>
            </a:r>
            <a:endParaRPr/>
          </a:p>
        </p:txBody>
      </p:sp>
      <p:sp>
        <p:nvSpPr>
          <p:cNvPr id="457" name="Google Shape;457;p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Teams have different skills</a:t>
            </a:r>
            <a:endParaRPr/>
          </a:p>
        </p:txBody>
      </p:sp>
      <p:sp>
        <p:nvSpPr>
          <p:cNvPr id="466" name="Google Shape;466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Teams have different skills</a:t>
            </a:r>
            <a:endParaRPr/>
          </a:p>
        </p:txBody>
      </p:sp>
      <p:sp>
        <p:nvSpPr>
          <p:cNvPr id="475" name="Google Shape;475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Teams have different skills</a:t>
            </a:r>
            <a:endParaRPr/>
          </a:p>
        </p:txBody>
      </p:sp>
      <p:sp>
        <p:nvSpPr>
          <p:cNvPr id="487" name="Google Shape;487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Teams have different skills</a:t>
            </a:r>
            <a:endParaRPr/>
          </a:p>
        </p:txBody>
      </p:sp>
      <p:sp>
        <p:nvSpPr>
          <p:cNvPr id="496" name="Google Shape;496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Teams have different skills</a:t>
            </a:r>
            <a:endParaRPr/>
          </a:p>
        </p:txBody>
      </p:sp>
      <p:sp>
        <p:nvSpPr>
          <p:cNvPr id="505" name="Google Shape;505;p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Teams have different skills</a:t>
            </a:r>
            <a:endParaRPr/>
          </a:p>
        </p:txBody>
      </p:sp>
      <p:sp>
        <p:nvSpPr>
          <p:cNvPr id="517" name="Google Shape;517;p4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Teams have different skills</a:t>
            </a:r>
            <a:endParaRPr/>
          </a:p>
        </p:txBody>
      </p:sp>
      <p:sp>
        <p:nvSpPr>
          <p:cNvPr id="529" name="Google Shape;529;p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Teams have different skills</a:t>
            </a:r>
            <a:endParaRPr/>
          </a:p>
        </p:txBody>
      </p:sp>
      <p:sp>
        <p:nvSpPr>
          <p:cNvPr id="538" name="Google Shape;538;p4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Teams have different skills</a:t>
            </a:r>
            <a:endParaRPr/>
          </a:p>
        </p:txBody>
      </p:sp>
      <p:sp>
        <p:nvSpPr>
          <p:cNvPr id="547" name="Google Shape;547;p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9" name="Google Shape;559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Teams have different skills</a:t>
            </a:r>
            <a:endParaRPr/>
          </a:p>
        </p:txBody>
      </p:sp>
      <p:sp>
        <p:nvSpPr>
          <p:cNvPr id="560" name="Google Shape;560;p4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Teams have different skills</a:t>
            </a:r>
            <a:endParaRPr/>
          </a:p>
        </p:txBody>
      </p:sp>
      <p:sp>
        <p:nvSpPr>
          <p:cNvPr id="570" name="Google Shape;570;p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4" name="Google Shape;584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4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4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5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5" name="Google Shape;615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5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5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5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5" name="Google Shape;635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5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6" name="Google Shape;646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5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7" name="Google Shape;657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5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8" name="Google Shape;668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669" name="Google Shape;669;p5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3" name="Google Shape;683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684" name="Google Shape;684;p5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5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6" name="Google Shape;696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5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5" name="Google Shape;705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6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6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2" name="Google Shape;712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6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6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9" name="Google Shape;719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6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6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7" name="Google Shape;727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6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6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5" name="Google Shape;735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6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6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7" name="Google Shape;747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6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6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4" name="Google Shape;754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6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6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6" name="Google Shape;766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6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6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6" name="Google Shape;776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6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7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0" name="Google Shape;790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7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7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7" name="Google Shape;797;p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7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7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3" name="Google Shape;823;p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7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7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3" name="Google Shape;833;p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</a:t>
            </a:r>
            <a:endParaRPr/>
          </a:p>
        </p:txBody>
      </p:sp>
      <p:sp>
        <p:nvSpPr>
          <p:cNvPr id="834" name="Google Shape;834;p7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7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0" name="Google Shape;870;p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7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7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0" name="Google Shape;880;p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7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7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15d760453ff_0_1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g15d760453ff_0_17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5d760453ff_0_1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g15d760453ff_0_16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7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7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15d760453ff_0_16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15d760453ff_0_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g15d760453ff_0_1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7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8" name="Google Shape;928;p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29" name="Google Shape;929;p7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12.gif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Duotone 1">
  <p:cSld name="Title Slide Duotone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81"/>
          <p:cNvSpPr txBox="1"/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Georgia"/>
              <a:buNone/>
              <a:defRPr sz="4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81"/>
          <p:cNvSpPr txBox="1"/>
          <p:nvPr>
            <p:ph idx="1" type="subTitle"/>
          </p:nvPr>
        </p:nvSpPr>
        <p:spPr>
          <a:xfrm>
            <a:off x="1143000" y="3708754"/>
            <a:ext cx="6858000" cy="15490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/>
            </a:lvl2pPr>
            <a:lvl3pPr lvl="2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/>
            </a:lvl3pPr>
            <a:lvl4pPr lvl="3" algn="ctr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/>
            </a:lvl4pPr>
            <a:lvl5pPr lvl="4" algn="ctr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/>
            </a:lvl5pPr>
            <a:lvl6pPr lvl="5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/>
            </a:lvl6pPr>
            <a:lvl7pPr lvl="6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/>
            </a:lvl7pPr>
            <a:lvl8pPr lvl="7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/>
            </a:lvl8pPr>
            <a:lvl9pPr lvl="8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81"/>
          <p:cNvSpPr txBox="1"/>
          <p:nvPr>
            <p:ph idx="11" type="ftr"/>
          </p:nvPr>
        </p:nvSpPr>
        <p:spPr>
          <a:xfrm>
            <a:off x="1143000" y="476162"/>
            <a:ext cx="6858000" cy="4474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0" name="Google Shape;20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3202" y="5766838"/>
            <a:ext cx="4717596" cy="927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and Photo">
  <p:cSld name="Two Column and Photo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0"/>
          <p:cNvSpPr/>
          <p:nvPr>
            <p:ph idx="2" type="pic"/>
          </p:nvPr>
        </p:nvSpPr>
        <p:spPr>
          <a:xfrm>
            <a:off x="6084000" y="1476000"/>
            <a:ext cx="2700000" cy="41400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0"/>
          <p:cNvSpPr/>
          <p:nvPr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90"/>
          <p:cNvSpPr txBox="1"/>
          <p:nvPr>
            <p:ph idx="12" type="sldNum"/>
          </p:nvPr>
        </p:nvSpPr>
        <p:spPr>
          <a:xfrm>
            <a:off x="8604000" y="47625"/>
            <a:ext cx="3600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0" name="Google Shape;70;p90"/>
          <p:cNvSpPr txBox="1"/>
          <p:nvPr>
            <p:ph idx="1" type="body"/>
          </p:nvPr>
        </p:nvSpPr>
        <p:spPr>
          <a:xfrm>
            <a:off x="359999" y="1475999"/>
            <a:ext cx="2700000" cy="4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200"/>
              <a:buNone/>
              <a:defRPr sz="1200">
                <a:solidFill>
                  <a:srgbClr val="32506E"/>
                </a:solidFill>
              </a:defRPr>
            </a:lvl1pPr>
            <a:lvl2pPr indent="-228600" lvl="1" marL="9144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200"/>
              <a:buNone/>
              <a:defRPr sz="1200">
                <a:solidFill>
                  <a:srgbClr val="32506E"/>
                </a:solidFill>
              </a:defRPr>
            </a:lvl2pPr>
            <a:lvl3pPr indent="-304800" lvl="2" marL="1371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200"/>
              <a:buChar char="-"/>
              <a:defRPr sz="1200">
                <a:solidFill>
                  <a:srgbClr val="32506E"/>
                </a:solidFill>
              </a:defRPr>
            </a:lvl3pPr>
            <a:lvl4pPr indent="-228600" lvl="3" marL="182880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32506E"/>
              </a:buClr>
              <a:buSzPts val="1200"/>
              <a:buNone/>
              <a:defRPr sz="1200">
                <a:solidFill>
                  <a:srgbClr val="32506E"/>
                </a:solidFill>
              </a:defRPr>
            </a:lvl4pPr>
            <a:lvl5pPr indent="-228600" lvl="4" marL="228600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rgbClr val="32506E"/>
              </a:buClr>
              <a:buSzPts val="1200"/>
              <a:buNone/>
              <a:defRPr sz="1200">
                <a:solidFill>
                  <a:srgbClr val="32506E"/>
                </a:solidFill>
              </a:defRPr>
            </a:lvl5pPr>
            <a:lvl6pPr indent="-342900" lvl="5" marL="2743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9pPr>
          </a:lstStyle>
          <a:p/>
        </p:txBody>
      </p:sp>
      <p:sp>
        <p:nvSpPr>
          <p:cNvPr id="71" name="Google Shape;71;p90"/>
          <p:cNvSpPr txBox="1"/>
          <p:nvPr>
            <p:ph idx="3" type="body"/>
          </p:nvPr>
        </p:nvSpPr>
        <p:spPr>
          <a:xfrm>
            <a:off x="3222000" y="1475999"/>
            <a:ext cx="2700000" cy="4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200"/>
              <a:buNone/>
              <a:defRPr sz="1200">
                <a:solidFill>
                  <a:srgbClr val="32506E"/>
                </a:solidFill>
              </a:defRPr>
            </a:lvl1pPr>
            <a:lvl2pPr indent="-228600" lvl="1" marL="9144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200"/>
              <a:buNone/>
              <a:defRPr sz="1200">
                <a:solidFill>
                  <a:srgbClr val="32506E"/>
                </a:solidFill>
              </a:defRPr>
            </a:lvl2pPr>
            <a:lvl3pPr indent="-304800" lvl="2" marL="1371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200"/>
              <a:buChar char="-"/>
              <a:defRPr sz="1200">
                <a:solidFill>
                  <a:srgbClr val="32506E"/>
                </a:solidFill>
              </a:defRPr>
            </a:lvl3pPr>
            <a:lvl4pPr indent="-228600" lvl="3" marL="182880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32506E"/>
              </a:buClr>
              <a:buSzPts val="1200"/>
              <a:buNone/>
              <a:defRPr sz="1200">
                <a:solidFill>
                  <a:srgbClr val="32506E"/>
                </a:solidFill>
              </a:defRPr>
            </a:lvl4pPr>
            <a:lvl5pPr indent="-228600" lvl="4" marL="228600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rgbClr val="32506E"/>
              </a:buClr>
              <a:buSzPts val="1200"/>
              <a:buNone/>
              <a:defRPr sz="1200">
                <a:solidFill>
                  <a:srgbClr val="32506E"/>
                </a:solidFill>
              </a:defRPr>
            </a:lvl5pPr>
            <a:lvl6pPr indent="-342900" lvl="5" marL="2743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9pPr>
          </a:lstStyle>
          <a:p/>
        </p:txBody>
      </p:sp>
      <p:sp>
        <p:nvSpPr>
          <p:cNvPr id="72" name="Google Shape;72;p90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  <a:defRPr sz="3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90"/>
          <p:cNvSpPr txBox="1"/>
          <p:nvPr/>
        </p:nvSpPr>
        <p:spPr>
          <a:xfrm>
            <a:off x="1143000" y="142516"/>
            <a:ext cx="6858000" cy="275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SPRU - SCIENCE POLICY RESEARCH UNIT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2857">
          <p15:clr>
            <a:srgbClr val="FBAE40"/>
          </p15:clr>
        </p15:guide>
        <p15:guide id="3" pos="290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and Statement">
  <p:cSld name="Picture and Statem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1"/>
          <p:cNvSpPr/>
          <p:nvPr/>
        </p:nvSpPr>
        <p:spPr>
          <a:xfrm>
            <a:off x="4680000" y="1334950"/>
            <a:ext cx="4302000" cy="534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91"/>
          <p:cNvSpPr/>
          <p:nvPr>
            <p:ph idx="2" type="pic"/>
          </p:nvPr>
        </p:nvSpPr>
        <p:spPr>
          <a:xfrm>
            <a:off x="180000" y="1334950"/>
            <a:ext cx="4302000" cy="5346000"/>
          </a:xfrm>
          <a:prstGeom prst="rect">
            <a:avLst/>
          </a:prstGeom>
          <a:noFill/>
          <a:ln>
            <a:noFill/>
          </a:ln>
        </p:spPr>
      </p:sp>
      <p:pic>
        <p:nvPicPr>
          <p:cNvPr id="77" name="Google Shape;77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87304" y="5904000"/>
            <a:ext cx="17907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91"/>
          <p:cNvSpPr/>
          <p:nvPr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91"/>
          <p:cNvSpPr txBox="1"/>
          <p:nvPr>
            <p:ph idx="1" type="body"/>
          </p:nvPr>
        </p:nvSpPr>
        <p:spPr>
          <a:xfrm>
            <a:off x="4981575" y="1661024"/>
            <a:ext cx="3714817" cy="3723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indent="-228600" lvl="1" marL="91440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indent="-304800" lvl="2" marL="137160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  <a:defRPr>
                <a:solidFill>
                  <a:schemeClr val="lt1"/>
                </a:solidFill>
              </a:defRPr>
            </a:lvl3pPr>
            <a:lvl4pPr indent="-228600" lvl="3" marL="1828800" algn="ctr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ctr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9pPr>
          </a:lstStyle>
          <a:p/>
        </p:txBody>
      </p:sp>
      <p:sp>
        <p:nvSpPr>
          <p:cNvPr id="80" name="Google Shape;80;p91"/>
          <p:cNvSpPr txBox="1"/>
          <p:nvPr>
            <p:ph idx="12" type="sldNum"/>
          </p:nvPr>
        </p:nvSpPr>
        <p:spPr>
          <a:xfrm>
            <a:off x="8197600" y="4690745"/>
            <a:ext cx="3600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1" name="Google Shape;81;p91"/>
          <p:cNvSpPr txBox="1"/>
          <p:nvPr>
            <p:ph idx="10" type="dt"/>
          </p:nvPr>
        </p:nvSpPr>
        <p:spPr>
          <a:xfrm>
            <a:off x="36000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91"/>
          <p:cNvSpPr txBox="1"/>
          <p:nvPr>
            <p:ph idx="11" type="ftr"/>
          </p:nvPr>
        </p:nvSpPr>
        <p:spPr>
          <a:xfrm>
            <a:off x="4981574" y="1417474"/>
            <a:ext cx="3714817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91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  <a:defRPr sz="3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91"/>
          <p:cNvSpPr txBox="1"/>
          <p:nvPr/>
        </p:nvSpPr>
        <p:spPr>
          <a:xfrm>
            <a:off x="1143000" y="142516"/>
            <a:ext cx="6858000" cy="275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SPRU - SCIENCE POLICY RESEARCH UNIT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Photo">
  <p:cSld name="Two Photo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2"/>
          <p:cNvSpPr/>
          <p:nvPr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92"/>
          <p:cNvSpPr txBox="1"/>
          <p:nvPr>
            <p:ph idx="12" type="sldNum"/>
          </p:nvPr>
        </p:nvSpPr>
        <p:spPr>
          <a:xfrm>
            <a:off x="8604000" y="47625"/>
            <a:ext cx="3600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8" name="Google Shape;88;p92"/>
          <p:cNvSpPr/>
          <p:nvPr>
            <p:ph idx="2" type="pic"/>
          </p:nvPr>
        </p:nvSpPr>
        <p:spPr>
          <a:xfrm>
            <a:off x="4644000" y="1476000"/>
            <a:ext cx="4140000" cy="41400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92"/>
          <p:cNvSpPr/>
          <p:nvPr>
            <p:ph idx="3" type="pic"/>
          </p:nvPr>
        </p:nvSpPr>
        <p:spPr>
          <a:xfrm>
            <a:off x="360000" y="1476000"/>
            <a:ext cx="4140000" cy="41400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92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  <a:defRPr sz="3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92"/>
          <p:cNvSpPr txBox="1"/>
          <p:nvPr/>
        </p:nvSpPr>
        <p:spPr>
          <a:xfrm>
            <a:off x="1143000" y="142516"/>
            <a:ext cx="6858000" cy="275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SPRU - SCIENCE POLICY RESEARCH UNIT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nse Slide Content">
  <p:cSld name="Dense Slide Conten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93"/>
          <p:cNvSpPr txBox="1"/>
          <p:nvPr>
            <p:ph idx="12" type="sldNum"/>
          </p:nvPr>
        </p:nvSpPr>
        <p:spPr>
          <a:xfrm>
            <a:off x="8604000" y="6563524"/>
            <a:ext cx="3600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4" name="Google Shape;94;p93"/>
          <p:cNvSpPr txBox="1"/>
          <p:nvPr>
            <p:ph idx="1" type="body"/>
          </p:nvPr>
        </p:nvSpPr>
        <p:spPr>
          <a:xfrm>
            <a:off x="360363" y="1475999"/>
            <a:ext cx="2700337" cy="49334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/>
            </a:lvl2pPr>
            <a:lvl3pPr indent="-304800" lvl="2" marL="1371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-"/>
              <a:defRPr sz="1200"/>
            </a:lvl3pPr>
            <a:lvl4pPr indent="-228600" lvl="3" marL="182880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/>
            </a:lvl4pPr>
            <a:lvl5pPr indent="-228600" lvl="4" marL="228600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/>
            </a:lvl5pPr>
            <a:lvl6pPr indent="-342900" lvl="5" marL="2743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9pPr>
          </a:lstStyle>
          <a:p/>
        </p:txBody>
      </p:sp>
      <p:sp>
        <p:nvSpPr>
          <p:cNvPr id="95" name="Google Shape;95;p93"/>
          <p:cNvSpPr txBox="1"/>
          <p:nvPr>
            <p:ph idx="2" type="body"/>
          </p:nvPr>
        </p:nvSpPr>
        <p:spPr>
          <a:xfrm>
            <a:off x="3218662" y="1475999"/>
            <a:ext cx="2700337" cy="49334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/>
            </a:lvl2pPr>
            <a:lvl3pPr indent="-304800" lvl="2" marL="1371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-"/>
              <a:defRPr sz="1200"/>
            </a:lvl3pPr>
            <a:lvl4pPr indent="-228600" lvl="3" marL="182880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/>
            </a:lvl4pPr>
            <a:lvl5pPr indent="-228600" lvl="4" marL="228600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/>
            </a:lvl5pPr>
            <a:lvl6pPr indent="-342900" lvl="5" marL="2743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9pPr>
          </a:lstStyle>
          <a:p/>
        </p:txBody>
      </p:sp>
      <p:sp>
        <p:nvSpPr>
          <p:cNvPr id="96" name="Google Shape;96;p93"/>
          <p:cNvSpPr txBox="1"/>
          <p:nvPr>
            <p:ph idx="3" type="body"/>
          </p:nvPr>
        </p:nvSpPr>
        <p:spPr>
          <a:xfrm>
            <a:off x="6083356" y="396453"/>
            <a:ext cx="2700337" cy="60130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/>
            </a:lvl2pPr>
            <a:lvl3pPr indent="-304800" lvl="2" marL="1371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-"/>
              <a:defRPr sz="1200"/>
            </a:lvl3pPr>
            <a:lvl4pPr indent="-228600" lvl="3" marL="182880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/>
            </a:lvl4pPr>
            <a:lvl5pPr indent="-228600" lvl="4" marL="228600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/>
            </a:lvl5pPr>
            <a:lvl6pPr indent="-342900" lvl="5" marL="2743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9pPr>
          </a:lstStyle>
          <a:p/>
        </p:txBody>
      </p:sp>
      <p:sp>
        <p:nvSpPr>
          <p:cNvPr id="97" name="Google Shape;97;p93"/>
          <p:cNvSpPr txBox="1"/>
          <p:nvPr>
            <p:ph type="ctrTitle"/>
          </p:nvPr>
        </p:nvSpPr>
        <p:spPr>
          <a:xfrm>
            <a:off x="360000" y="47624"/>
            <a:ext cx="5558999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800"/>
              <a:buFont typeface="Georgia"/>
              <a:buNone/>
              <a:defRPr sz="38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93"/>
          <p:cNvSpPr txBox="1"/>
          <p:nvPr>
            <p:ph idx="11" type="ftr"/>
          </p:nvPr>
        </p:nvSpPr>
        <p:spPr>
          <a:xfrm>
            <a:off x="2006804" y="6562855"/>
            <a:ext cx="30861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93"/>
          <p:cNvSpPr txBox="1"/>
          <p:nvPr/>
        </p:nvSpPr>
        <p:spPr>
          <a:xfrm>
            <a:off x="167211" y="6563523"/>
            <a:ext cx="3414613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University of Sussex Business School – 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Three Photos">
  <p:cSld name="Text and Three Photos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4"/>
          <p:cNvSpPr/>
          <p:nvPr/>
        </p:nvSpPr>
        <p:spPr>
          <a:xfrm>
            <a:off x="167211" y="1334950"/>
            <a:ext cx="4302000" cy="534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94"/>
          <p:cNvSpPr/>
          <p:nvPr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94"/>
          <p:cNvSpPr txBox="1"/>
          <p:nvPr>
            <p:ph idx="1" type="body"/>
          </p:nvPr>
        </p:nvSpPr>
        <p:spPr>
          <a:xfrm>
            <a:off x="468786" y="1661024"/>
            <a:ext cx="3714817" cy="3723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>
                <a:solidFill>
                  <a:schemeClr val="accent4"/>
                </a:solidFill>
              </a:defRPr>
            </a:lvl1pPr>
            <a:lvl2pPr indent="-228600" lvl="1" marL="91440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>
                <a:solidFill>
                  <a:schemeClr val="accent4"/>
                </a:solidFill>
              </a:defRPr>
            </a:lvl2pPr>
            <a:lvl3pPr indent="-304800" lvl="2" marL="137160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-"/>
              <a:defRPr>
                <a:solidFill>
                  <a:schemeClr val="accent4"/>
                </a:solidFill>
              </a:defRPr>
            </a:lvl3pPr>
            <a:lvl4pPr indent="-228600" lvl="3" marL="1828800" algn="ctr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>
                <a:solidFill>
                  <a:schemeClr val="accent4"/>
                </a:solidFill>
              </a:defRPr>
            </a:lvl4pPr>
            <a:lvl5pPr indent="-228600" lvl="4" marL="2286000" algn="ctr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>
                <a:solidFill>
                  <a:schemeClr val="accent4"/>
                </a:solidFill>
              </a:defRPr>
            </a:lvl5pPr>
            <a:lvl6pPr indent="-342900" lvl="5" marL="2743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9pPr>
          </a:lstStyle>
          <a:p/>
        </p:txBody>
      </p:sp>
      <p:sp>
        <p:nvSpPr>
          <p:cNvPr id="104" name="Google Shape;104;p94"/>
          <p:cNvSpPr txBox="1"/>
          <p:nvPr>
            <p:ph idx="12" type="sldNum"/>
          </p:nvPr>
        </p:nvSpPr>
        <p:spPr>
          <a:xfrm>
            <a:off x="8197600" y="4690745"/>
            <a:ext cx="3600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94"/>
          <p:cNvSpPr/>
          <p:nvPr>
            <p:ph idx="2" type="pic"/>
          </p:nvPr>
        </p:nvSpPr>
        <p:spPr>
          <a:xfrm>
            <a:off x="4662000" y="1334950"/>
            <a:ext cx="4302000" cy="2679701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94"/>
          <p:cNvSpPr/>
          <p:nvPr>
            <p:ph idx="3" type="pic"/>
          </p:nvPr>
        </p:nvSpPr>
        <p:spPr>
          <a:xfrm>
            <a:off x="4662000" y="4197601"/>
            <a:ext cx="2550890" cy="2463783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94"/>
          <p:cNvSpPr/>
          <p:nvPr>
            <p:ph idx="4" type="pic"/>
          </p:nvPr>
        </p:nvSpPr>
        <p:spPr>
          <a:xfrm>
            <a:off x="7392890" y="4197601"/>
            <a:ext cx="1571110" cy="2463783"/>
          </a:xfrm>
          <a:prstGeom prst="rect">
            <a:avLst/>
          </a:prstGeom>
          <a:noFill/>
          <a:ln>
            <a:noFill/>
          </a:ln>
        </p:spPr>
      </p:sp>
      <p:pic>
        <p:nvPicPr>
          <p:cNvPr id="108" name="Google Shape;108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0176" y="5905500"/>
            <a:ext cx="1779378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94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  <a:defRPr sz="3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94"/>
          <p:cNvSpPr txBox="1"/>
          <p:nvPr/>
        </p:nvSpPr>
        <p:spPr>
          <a:xfrm>
            <a:off x="1143000" y="142516"/>
            <a:ext cx="6858000" cy="275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SPRU - SCIENCE POLICY RESEARCH UNIT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Image Montage 1">
  <p:cSld name="Text and Image Montage 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5"/>
          <p:cNvSpPr/>
          <p:nvPr/>
        </p:nvSpPr>
        <p:spPr>
          <a:xfrm>
            <a:off x="3253311" y="1359468"/>
            <a:ext cx="5710689" cy="290819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60000" lIns="360000" spcFirstLastPara="1" rIns="360000" wrap="square" tIns="360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Add text</a:t>
            </a:r>
            <a:endParaRPr/>
          </a:p>
        </p:txBody>
      </p:sp>
      <p:sp>
        <p:nvSpPr>
          <p:cNvPr id="113" name="Google Shape;113;p95"/>
          <p:cNvSpPr/>
          <p:nvPr>
            <p:ph idx="2" type="pic"/>
          </p:nvPr>
        </p:nvSpPr>
        <p:spPr>
          <a:xfrm>
            <a:off x="3253311" y="4435477"/>
            <a:ext cx="2725458" cy="2249323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95"/>
          <p:cNvSpPr/>
          <p:nvPr>
            <p:ph idx="3" type="pic"/>
          </p:nvPr>
        </p:nvSpPr>
        <p:spPr>
          <a:xfrm>
            <a:off x="6125629" y="4435477"/>
            <a:ext cx="2838372" cy="2249323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95"/>
          <p:cNvSpPr/>
          <p:nvPr/>
        </p:nvSpPr>
        <p:spPr>
          <a:xfrm>
            <a:off x="180000" y="3788396"/>
            <a:ext cx="2923563" cy="289640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60000" lIns="360000" spcFirstLastPara="1" rIns="360000" wrap="square" tIns="360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Add text</a:t>
            </a:r>
            <a:endParaRPr/>
          </a:p>
        </p:txBody>
      </p:sp>
      <p:sp>
        <p:nvSpPr>
          <p:cNvPr id="116" name="Google Shape;116;p95"/>
          <p:cNvSpPr/>
          <p:nvPr>
            <p:ph idx="4" type="pic"/>
          </p:nvPr>
        </p:nvSpPr>
        <p:spPr>
          <a:xfrm>
            <a:off x="180000" y="1359468"/>
            <a:ext cx="2911644" cy="2221461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95"/>
          <p:cNvSpPr/>
          <p:nvPr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95"/>
          <p:cNvSpPr txBox="1"/>
          <p:nvPr>
            <p:ph idx="12" type="sldNum"/>
          </p:nvPr>
        </p:nvSpPr>
        <p:spPr>
          <a:xfrm>
            <a:off x="8604000" y="47625"/>
            <a:ext cx="3600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9" name="Google Shape;119;p95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  <a:defRPr sz="3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95"/>
          <p:cNvSpPr txBox="1"/>
          <p:nvPr/>
        </p:nvSpPr>
        <p:spPr>
          <a:xfrm>
            <a:off x="1143000" y="142516"/>
            <a:ext cx="6858000" cy="275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SPRU - SCIENCE POLICY RESEARCH UNIT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Image Montage 2">
  <p:cSld name="Text and Image Montage 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96"/>
          <p:cNvSpPr/>
          <p:nvPr/>
        </p:nvSpPr>
        <p:spPr>
          <a:xfrm>
            <a:off x="3253311" y="1359468"/>
            <a:ext cx="2846951" cy="290819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60000" lIns="360000" spcFirstLastPara="1" rIns="360000" wrap="square" tIns="360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Add text</a:t>
            </a:r>
            <a:endParaRPr/>
          </a:p>
        </p:txBody>
      </p:sp>
      <p:sp>
        <p:nvSpPr>
          <p:cNvPr id="123" name="Google Shape;123;p96"/>
          <p:cNvSpPr/>
          <p:nvPr>
            <p:ph idx="2" type="pic"/>
          </p:nvPr>
        </p:nvSpPr>
        <p:spPr>
          <a:xfrm>
            <a:off x="3253310" y="4435477"/>
            <a:ext cx="5710689" cy="2249323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96"/>
          <p:cNvSpPr/>
          <p:nvPr/>
        </p:nvSpPr>
        <p:spPr>
          <a:xfrm>
            <a:off x="180000" y="3788396"/>
            <a:ext cx="2923563" cy="289640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60000" lIns="360000" spcFirstLastPara="1" rIns="360000" wrap="square" tIns="360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Add text</a:t>
            </a:r>
            <a:endParaRPr/>
          </a:p>
        </p:txBody>
      </p:sp>
      <p:sp>
        <p:nvSpPr>
          <p:cNvPr id="125" name="Google Shape;125;p96"/>
          <p:cNvSpPr/>
          <p:nvPr>
            <p:ph idx="3" type="pic"/>
          </p:nvPr>
        </p:nvSpPr>
        <p:spPr>
          <a:xfrm>
            <a:off x="180000" y="1359468"/>
            <a:ext cx="2911644" cy="2221461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96"/>
          <p:cNvSpPr/>
          <p:nvPr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96"/>
          <p:cNvSpPr txBox="1"/>
          <p:nvPr>
            <p:ph idx="12" type="sldNum"/>
          </p:nvPr>
        </p:nvSpPr>
        <p:spPr>
          <a:xfrm>
            <a:off x="8604000" y="47625"/>
            <a:ext cx="3600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96"/>
          <p:cNvSpPr/>
          <p:nvPr/>
        </p:nvSpPr>
        <p:spPr>
          <a:xfrm>
            <a:off x="6261929" y="1359468"/>
            <a:ext cx="2702070" cy="290819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60000" lIns="360000" spcFirstLastPara="1" rIns="360000" wrap="square" tIns="360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Add text</a:t>
            </a:r>
            <a:endParaRPr/>
          </a:p>
        </p:txBody>
      </p:sp>
      <p:sp>
        <p:nvSpPr>
          <p:cNvPr id="129" name="Google Shape;129;p96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  <a:defRPr sz="3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96"/>
          <p:cNvSpPr txBox="1"/>
          <p:nvPr/>
        </p:nvSpPr>
        <p:spPr>
          <a:xfrm>
            <a:off x="1143000" y="142516"/>
            <a:ext cx="6858000" cy="275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SPRU - SCIENCE POLICY RESEARCH UNIT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ise Montage">
  <p:cSld name="Customise Montage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7"/>
          <p:cNvSpPr/>
          <p:nvPr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97"/>
          <p:cNvSpPr txBox="1"/>
          <p:nvPr>
            <p:ph idx="12" type="sldNum"/>
          </p:nvPr>
        </p:nvSpPr>
        <p:spPr>
          <a:xfrm>
            <a:off x="8604000" y="47625"/>
            <a:ext cx="3600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4" name="Google Shape;134;p97"/>
          <p:cNvSpPr txBox="1"/>
          <p:nvPr>
            <p:ph idx="1" type="body"/>
          </p:nvPr>
        </p:nvSpPr>
        <p:spPr>
          <a:xfrm>
            <a:off x="180000" y="4119055"/>
            <a:ext cx="2825999" cy="255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360000" lIns="360000" spcFirstLastPara="1" rIns="360000" wrap="square" tIns="36000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2pPr>
            <a:lvl3pPr indent="-342900" lvl="2" marL="1371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  <a:defRPr/>
            </a:lvl3pPr>
            <a:lvl4pPr indent="-228600" lvl="3" marL="182880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4pPr>
            <a:lvl5pPr indent="-228600" lvl="4" marL="228600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5pPr>
            <a:lvl6pPr indent="-342900" lvl="5" marL="2743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9pPr>
          </a:lstStyle>
          <a:p/>
        </p:txBody>
      </p:sp>
      <p:sp>
        <p:nvSpPr>
          <p:cNvPr id="135" name="Google Shape;135;p97"/>
          <p:cNvSpPr txBox="1"/>
          <p:nvPr>
            <p:ph idx="2" type="body"/>
          </p:nvPr>
        </p:nvSpPr>
        <p:spPr>
          <a:xfrm>
            <a:off x="179999" y="1364915"/>
            <a:ext cx="2826000" cy="255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360000" lIns="360000" spcFirstLastPara="1" rIns="360000" wrap="square" tIns="36000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2pPr>
            <a:lvl3pPr indent="-342900" lvl="2" marL="1371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  <a:defRPr/>
            </a:lvl3pPr>
            <a:lvl4pPr indent="-228600" lvl="3" marL="182880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4pPr>
            <a:lvl5pPr indent="-228600" lvl="4" marL="228600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5pPr>
            <a:lvl6pPr indent="-342900" lvl="5" marL="2743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9pPr>
          </a:lstStyle>
          <a:p/>
        </p:txBody>
      </p:sp>
      <p:sp>
        <p:nvSpPr>
          <p:cNvPr id="136" name="Google Shape;136;p97"/>
          <p:cNvSpPr txBox="1"/>
          <p:nvPr>
            <p:ph idx="3" type="body"/>
          </p:nvPr>
        </p:nvSpPr>
        <p:spPr>
          <a:xfrm>
            <a:off x="3159793" y="4119055"/>
            <a:ext cx="2825999" cy="255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360000" lIns="360000" spcFirstLastPara="1" rIns="360000" wrap="square" tIns="36000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2pPr>
            <a:lvl3pPr indent="-342900" lvl="2" marL="1371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  <a:defRPr/>
            </a:lvl3pPr>
            <a:lvl4pPr indent="-228600" lvl="3" marL="182880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4pPr>
            <a:lvl5pPr indent="-228600" lvl="4" marL="228600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5pPr>
            <a:lvl6pPr indent="-342900" lvl="5" marL="2743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9pPr>
          </a:lstStyle>
          <a:p/>
        </p:txBody>
      </p:sp>
      <p:sp>
        <p:nvSpPr>
          <p:cNvPr id="137" name="Google Shape;137;p97"/>
          <p:cNvSpPr txBox="1"/>
          <p:nvPr>
            <p:ph idx="4" type="body"/>
          </p:nvPr>
        </p:nvSpPr>
        <p:spPr>
          <a:xfrm>
            <a:off x="3159792" y="1364915"/>
            <a:ext cx="2826000" cy="255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360000" lIns="360000" spcFirstLastPara="1" rIns="360000" wrap="square" tIns="36000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2pPr>
            <a:lvl3pPr indent="-342900" lvl="2" marL="1371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  <a:defRPr/>
            </a:lvl3pPr>
            <a:lvl4pPr indent="-228600" lvl="3" marL="182880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4pPr>
            <a:lvl5pPr indent="-228600" lvl="4" marL="228600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5pPr>
            <a:lvl6pPr indent="-342900" lvl="5" marL="2743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9pPr>
          </a:lstStyle>
          <a:p/>
        </p:txBody>
      </p:sp>
      <p:sp>
        <p:nvSpPr>
          <p:cNvPr id="138" name="Google Shape;138;p97"/>
          <p:cNvSpPr txBox="1"/>
          <p:nvPr>
            <p:ph idx="5" type="body"/>
          </p:nvPr>
        </p:nvSpPr>
        <p:spPr>
          <a:xfrm>
            <a:off x="6145980" y="4119055"/>
            <a:ext cx="2825999" cy="255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360000" lIns="360000" spcFirstLastPara="1" rIns="360000" wrap="square" tIns="36000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2pPr>
            <a:lvl3pPr indent="-342900" lvl="2" marL="1371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  <a:defRPr/>
            </a:lvl3pPr>
            <a:lvl4pPr indent="-228600" lvl="3" marL="182880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4pPr>
            <a:lvl5pPr indent="-228600" lvl="4" marL="228600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5pPr>
            <a:lvl6pPr indent="-342900" lvl="5" marL="2743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9pPr>
          </a:lstStyle>
          <a:p/>
        </p:txBody>
      </p:sp>
      <p:sp>
        <p:nvSpPr>
          <p:cNvPr id="139" name="Google Shape;139;p97"/>
          <p:cNvSpPr txBox="1"/>
          <p:nvPr>
            <p:ph idx="6" type="body"/>
          </p:nvPr>
        </p:nvSpPr>
        <p:spPr>
          <a:xfrm>
            <a:off x="6145979" y="1364915"/>
            <a:ext cx="2826000" cy="255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360000" lIns="360000" spcFirstLastPara="1" rIns="360000" wrap="square" tIns="36000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2pPr>
            <a:lvl3pPr indent="-342900" lvl="2" marL="1371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  <a:defRPr/>
            </a:lvl3pPr>
            <a:lvl4pPr indent="-228600" lvl="3" marL="182880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4pPr>
            <a:lvl5pPr indent="-228600" lvl="4" marL="228600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5pPr>
            <a:lvl6pPr indent="-342900" lvl="5" marL="2743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9pPr>
          </a:lstStyle>
          <a:p/>
        </p:txBody>
      </p:sp>
      <p:sp>
        <p:nvSpPr>
          <p:cNvPr id="140" name="Google Shape;140;p97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  <a:defRPr sz="3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97"/>
          <p:cNvSpPr txBox="1"/>
          <p:nvPr/>
        </p:nvSpPr>
        <p:spPr>
          <a:xfrm>
            <a:off x="1143000" y="142516"/>
            <a:ext cx="6858000" cy="275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SPRU - SCIENCE POLICY RESEARCH UNIT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oS powder blue">
  <p:cSld name="UoS powder blue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8"/>
          <p:cNvSpPr/>
          <p:nvPr/>
        </p:nvSpPr>
        <p:spPr>
          <a:xfrm>
            <a:off x="88901" y="88900"/>
            <a:ext cx="8966199" cy="66801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392" y="88392"/>
            <a:ext cx="8967216" cy="668121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98"/>
          <p:cNvSpPr txBox="1"/>
          <p:nvPr>
            <p:ph idx="1" type="subTitle"/>
          </p:nvPr>
        </p:nvSpPr>
        <p:spPr>
          <a:xfrm>
            <a:off x="1143000" y="3588832"/>
            <a:ext cx="6858000" cy="3151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/>
            </a:lvl2pPr>
            <a:lvl3pPr lvl="2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None/>
              <a:defRPr sz="1350"/>
            </a:lvl3pPr>
            <a:lvl4pPr lvl="3" algn="ctr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/>
            </a:lvl4pPr>
            <a:lvl5pPr lvl="4" algn="ctr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/>
            </a:lvl5pPr>
            <a:lvl6pPr lvl="5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/>
            </a:lvl6pPr>
            <a:lvl7pPr lvl="6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/>
            </a:lvl7pPr>
            <a:lvl8pPr lvl="7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/>
            </a:lvl8pPr>
            <a:lvl9pPr lvl="8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6" name="Google Shape;146;p98"/>
          <p:cNvSpPr txBox="1"/>
          <p:nvPr>
            <p:ph type="ctrTitle"/>
          </p:nvPr>
        </p:nvSpPr>
        <p:spPr>
          <a:xfrm>
            <a:off x="1142999" y="1009650"/>
            <a:ext cx="6858001" cy="24193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eorgia"/>
              <a:buNone/>
              <a:defRPr sz="6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98"/>
          <p:cNvSpPr txBox="1"/>
          <p:nvPr/>
        </p:nvSpPr>
        <p:spPr>
          <a:xfrm>
            <a:off x="1142999" y="440871"/>
            <a:ext cx="685800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SCIENCE</a:t>
            </a: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POLICY RESEARCH UNIT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7242" y="5573275"/>
            <a:ext cx="3189514" cy="797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Content">
  <p:cSld name="One Column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2"/>
          <p:cNvSpPr/>
          <p:nvPr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82"/>
          <p:cNvSpPr txBox="1"/>
          <p:nvPr>
            <p:ph idx="12" type="sldNum"/>
          </p:nvPr>
        </p:nvSpPr>
        <p:spPr>
          <a:xfrm>
            <a:off x="8604000" y="47625"/>
            <a:ext cx="3600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" name="Google Shape;24;p82"/>
          <p:cNvSpPr txBox="1"/>
          <p:nvPr>
            <p:ph idx="1" type="body"/>
          </p:nvPr>
        </p:nvSpPr>
        <p:spPr>
          <a:xfrm>
            <a:off x="360363" y="1470025"/>
            <a:ext cx="8423275" cy="416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  <a:defRPr>
                <a:solidFill>
                  <a:srgbClr val="32506E"/>
                </a:solidFill>
              </a:defRPr>
            </a:lvl1pPr>
            <a:lvl2pPr indent="-228600" lvl="1" marL="9144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2pPr>
            <a:lvl3pPr indent="-342900" lvl="2" marL="1371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  <a:defRPr/>
            </a:lvl3pPr>
            <a:lvl4pPr indent="-228600" lvl="3" marL="182880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4pPr>
            <a:lvl5pPr indent="-228600" lvl="4" marL="228600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5pPr>
            <a:lvl6pPr indent="-342900" lvl="5" marL="2743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9pPr>
          </a:lstStyle>
          <a:p/>
        </p:txBody>
      </p:sp>
      <p:sp>
        <p:nvSpPr>
          <p:cNvPr id="25" name="Google Shape;25;p82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  <a:defRPr sz="3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2"/>
          <p:cNvSpPr txBox="1"/>
          <p:nvPr/>
        </p:nvSpPr>
        <p:spPr>
          <a:xfrm>
            <a:off x="1143000" y="142516"/>
            <a:ext cx="6858000" cy="275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SPRU - SCIENCE POLICY RESEARCH UNIT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 Slide">
  <p:cSld name="Introduction Slide">
    <p:bg>
      <p:bgPr>
        <a:solidFill>
          <a:schemeClr val="lt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3"/>
          <p:cNvSpPr/>
          <p:nvPr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83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  <a:defRPr sz="3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3"/>
          <p:cNvSpPr txBox="1"/>
          <p:nvPr>
            <p:ph idx="1" type="subTitle"/>
          </p:nvPr>
        </p:nvSpPr>
        <p:spPr>
          <a:xfrm>
            <a:off x="1143000" y="2448000"/>
            <a:ext cx="6858000" cy="23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  <a:defRPr sz="2400">
                <a:solidFill>
                  <a:srgbClr val="32506E"/>
                </a:solidFill>
              </a:defRPr>
            </a:lvl1pPr>
            <a:lvl2pPr lvl="1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/>
            </a:lvl2pPr>
            <a:lvl3pPr lvl="2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/>
            </a:lvl3pPr>
            <a:lvl4pPr lvl="3" algn="ctr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/>
            </a:lvl4pPr>
            <a:lvl5pPr lvl="4" algn="ctr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/>
            </a:lvl5pPr>
            <a:lvl6pPr lvl="5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/>
            </a:lvl6pPr>
            <a:lvl7pPr lvl="6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/>
            </a:lvl7pPr>
            <a:lvl8pPr lvl="7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/>
            </a:lvl8pPr>
            <a:lvl9pPr lvl="8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1" name="Google Shape;31;p83"/>
          <p:cNvSpPr txBox="1"/>
          <p:nvPr>
            <p:ph idx="12" type="sldNum"/>
          </p:nvPr>
        </p:nvSpPr>
        <p:spPr>
          <a:xfrm>
            <a:off x="8197600" y="4690745"/>
            <a:ext cx="3600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" name="Google Shape;32;p83"/>
          <p:cNvSpPr txBox="1"/>
          <p:nvPr/>
        </p:nvSpPr>
        <p:spPr>
          <a:xfrm>
            <a:off x="10096766" y="-35169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83"/>
          <p:cNvSpPr txBox="1"/>
          <p:nvPr/>
        </p:nvSpPr>
        <p:spPr>
          <a:xfrm>
            <a:off x="1143000" y="142516"/>
            <a:ext cx="6858000" cy="275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SPRU - SCIENCE POLICY RESEARCH UNIT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chemeClr val="accent4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4"/>
          <p:cNvSpPr txBox="1"/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Georgia"/>
              <a:buNone/>
              <a:defRPr sz="4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84"/>
          <p:cNvSpPr txBox="1"/>
          <p:nvPr>
            <p:ph idx="1" type="subTitle"/>
          </p:nvPr>
        </p:nvSpPr>
        <p:spPr>
          <a:xfrm>
            <a:off x="1143000" y="3708754"/>
            <a:ext cx="6858000" cy="15490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/>
            </a:lvl2pPr>
            <a:lvl3pPr lvl="2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/>
            </a:lvl3pPr>
            <a:lvl4pPr lvl="3" algn="ctr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/>
            </a:lvl4pPr>
            <a:lvl5pPr lvl="4" algn="ctr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/>
            </a:lvl5pPr>
            <a:lvl6pPr lvl="5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/>
            </a:lvl6pPr>
            <a:lvl7pPr lvl="6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/>
            </a:lvl7pPr>
            <a:lvl8pPr lvl="7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/>
            </a:lvl8pPr>
            <a:lvl9pPr lvl="8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7" name="Google Shape;37;p84"/>
          <p:cNvSpPr txBox="1"/>
          <p:nvPr>
            <p:ph idx="11" type="ftr"/>
          </p:nvPr>
        </p:nvSpPr>
        <p:spPr>
          <a:xfrm>
            <a:off x="1143000" y="476162"/>
            <a:ext cx="6858000" cy="4474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84"/>
          <p:cNvSpPr txBox="1"/>
          <p:nvPr/>
        </p:nvSpPr>
        <p:spPr>
          <a:xfrm>
            <a:off x="8747760" y="657352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84"/>
          <p:cNvSpPr txBox="1"/>
          <p:nvPr/>
        </p:nvSpPr>
        <p:spPr>
          <a:xfrm>
            <a:off x="10271760" y="656336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84"/>
          <p:cNvSpPr txBox="1"/>
          <p:nvPr/>
        </p:nvSpPr>
        <p:spPr>
          <a:xfrm>
            <a:off x="8696960" y="65532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40432" y="6487276"/>
            <a:ext cx="609600" cy="1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3202" y="5766838"/>
            <a:ext cx="4717596" cy="927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or Statement">
  <p:cSld name="Section Header or Statement">
    <p:bg>
      <p:bgPr>
        <a:solidFill>
          <a:schemeClr val="accent4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5"/>
          <p:cNvSpPr txBox="1"/>
          <p:nvPr>
            <p:ph type="ctrTitle"/>
          </p:nvPr>
        </p:nvSpPr>
        <p:spPr>
          <a:xfrm>
            <a:off x="1143000" y="1122362"/>
            <a:ext cx="6858000" cy="426172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  <a:defRPr sz="3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5" name="Google Shape;45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76650" y="5904000"/>
            <a:ext cx="17907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85"/>
          <p:cNvSpPr txBox="1"/>
          <p:nvPr>
            <p:ph idx="11" type="ftr"/>
          </p:nvPr>
        </p:nvSpPr>
        <p:spPr>
          <a:xfrm>
            <a:off x="1143000" y="476162"/>
            <a:ext cx="6858000" cy="4474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Content">
  <p:cSld name="Text and Conten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6"/>
          <p:cNvSpPr/>
          <p:nvPr/>
        </p:nvSpPr>
        <p:spPr>
          <a:xfrm>
            <a:off x="0" y="0"/>
            <a:ext cx="9144000" cy="115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86"/>
          <p:cNvSpPr txBox="1"/>
          <p:nvPr>
            <p:ph idx="12" type="sldNum"/>
          </p:nvPr>
        </p:nvSpPr>
        <p:spPr>
          <a:xfrm>
            <a:off x="8604000" y="47625"/>
            <a:ext cx="3600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0" name="Google Shape;50;p86"/>
          <p:cNvSpPr txBox="1"/>
          <p:nvPr>
            <p:ph idx="1" type="body"/>
          </p:nvPr>
        </p:nvSpPr>
        <p:spPr>
          <a:xfrm>
            <a:off x="359999" y="1475999"/>
            <a:ext cx="4140000" cy="4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  <a:defRPr>
                <a:solidFill>
                  <a:srgbClr val="32506E"/>
                </a:solidFill>
              </a:defRPr>
            </a:lvl1pPr>
            <a:lvl2pPr indent="-228600" lvl="1" marL="9144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200"/>
              <a:buNone/>
              <a:defRPr>
                <a:solidFill>
                  <a:srgbClr val="32506E"/>
                </a:solidFill>
              </a:defRPr>
            </a:lvl2pPr>
            <a:lvl3pPr indent="-304800" lvl="2" marL="1371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200"/>
              <a:buChar char="-"/>
              <a:defRPr>
                <a:solidFill>
                  <a:srgbClr val="32506E"/>
                </a:solidFill>
              </a:defRPr>
            </a:lvl3pPr>
            <a:lvl4pPr indent="-228600" lvl="3" marL="182880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  <a:defRPr>
                <a:solidFill>
                  <a:srgbClr val="32506E"/>
                </a:solidFill>
              </a:defRPr>
            </a:lvl4pPr>
            <a:lvl5pPr indent="-228600" lvl="4" marL="228600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rgbClr val="32506E"/>
              </a:buClr>
              <a:buSzPts val="1200"/>
              <a:buNone/>
              <a:defRPr>
                <a:solidFill>
                  <a:srgbClr val="32506E"/>
                </a:solidFill>
              </a:defRPr>
            </a:lvl5pPr>
            <a:lvl6pPr indent="-342900" lvl="5" marL="2743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9pPr>
          </a:lstStyle>
          <a:p/>
        </p:txBody>
      </p:sp>
      <p:sp>
        <p:nvSpPr>
          <p:cNvPr id="51" name="Google Shape;51;p86"/>
          <p:cNvSpPr txBox="1"/>
          <p:nvPr>
            <p:ph idx="2" type="body"/>
          </p:nvPr>
        </p:nvSpPr>
        <p:spPr>
          <a:xfrm>
            <a:off x="4643438" y="1476375"/>
            <a:ext cx="4140200" cy="41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  <a:defRPr>
                <a:solidFill>
                  <a:srgbClr val="32506E"/>
                </a:solidFill>
              </a:defRPr>
            </a:lvl1pPr>
            <a:lvl2pPr indent="-228600" lvl="1" marL="9144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2pPr>
            <a:lvl3pPr indent="-342900" lvl="2" marL="1371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  <a:defRPr/>
            </a:lvl3pPr>
            <a:lvl4pPr indent="-228600" lvl="3" marL="182880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4pPr>
            <a:lvl5pPr indent="-228600" lvl="4" marL="228600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5pPr>
            <a:lvl6pPr indent="-342900" lvl="5" marL="2743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9pPr>
          </a:lstStyle>
          <a:p/>
        </p:txBody>
      </p:sp>
      <p:sp>
        <p:nvSpPr>
          <p:cNvPr id="52" name="Google Shape;52;p86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  <a:defRPr sz="3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6"/>
          <p:cNvSpPr txBox="1"/>
          <p:nvPr/>
        </p:nvSpPr>
        <p:spPr>
          <a:xfrm>
            <a:off x="1143000" y="142516"/>
            <a:ext cx="6858000" cy="275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SPRU - SCIENCE POLICY RESEARCH UNIT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2857">
          <p15:clr>
            <a:srgbClr val="FBAE40"/>
          </p15:clr>
        </p15:guide>
        <p15:guide id="3" pos="290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no title">
  <p:cSld name="Blank - no 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Photography">
  <p:cSld name="Title Slide Photograph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8"/>
          <p:cNvSpPr txBox="1"/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Georgia"/>
              <a:buNone/>
              <a:defRPr sz="4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8"/>
          <p:cNvSpPr txBox="1"/>
          <p:nvPr>
            <p:ph idx="1" type="subTitle"/>
          </p:nvPr>
        </p:nvSpPr>
        <p:spPr>
          <a:xfrm>
            <a:off x="1143000" y="3708754"/>
            <a:ext cx="6858000" cy="15490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/>
            </a:lvl2pPr>
            <a:lvl3pPr lvl="2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/>
            </a:lvl3pPr>
            <a:lvl4pPr lvl="3" algn="ctr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/>
            </a:lvl4pPr>
            <a:lvl5pPr lvl="4" algn="ctr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/>
            </a:lvl5pPr>
            <a:lvl6pPr lvl="5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/>
            </a:lvl6pPr>
            <a:lvl7pPr lvl="6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/>
            </a:lvl7pPr>
            <a:lvl8pPr lvl="7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/>
            </a:lvl8pPr>
            <a:lvl9pPr lvl="8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58" name="Google Shape;58;p88"/>
          <p:cNvSpPr txBox="1"/>
          <p:nvPr>
            <p:ph idx="11" type="ftr"/>
          </p:nvPr>
        </p:nvSpPr>
        <p:spPr>
          <a:xfrm>
            <a:off x="1143000" y="278296"/>
            <a:ext cx="6858000" cy="1978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9" name="Google Shape;59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6650" y="5904000"/>
            <a:ext cx="17907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88"/>
          <p:cNvSpPr txBox="1"/>
          <p:nvPr>
            <p:ph idx="2" type="body"/>
          </p:nvPr>
        </p:nvSpPr>
        <p:spPr>
          <a:xfrm>
            <a:off x="419099" y="4794250"/>
            <a:ext cx="2800351" cy="16986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2pPr>
            <a:lvl3pPr indent="-342900" lvl="2" marL="1371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  <a:defRPr/>
            </a:lvl3pPr>
            <a:lvl4pPr indent="-228600" lvl="3" marL="182880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4pPr>
            <a:lvl5pPr indent="-228600" lvl="4" marL="228600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5pPr>
            <a:lvl6pPr indent="-342900" lvl="5" marL="2743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  <a:defRPr/>
            </a:lvl6pPr>
            <a:lvl7pPr indent="-228600" lvl="6" marL="3200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7pPr>
            <a:lvl8pPr indent="-228600" lvl="7" marL="3657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8pPr>
            <a:lvl9pPr indent="-228600" lvl="8" marL="41148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Duotone 2">
  <p:cSld name="Title Slide Duotone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9"/>
          <p:cNvSpPr txBox="1"/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Georgia"/>
              <a:buNone/>
              <a:defRPr sz="4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9"/>
          <p:cNvSpPr txBox="1"/>
          <p:nvPr>
            <p:ph idx="1" type="subTitle"/>
          </p:nvPr>
        </p:nvSpPr>
        <p:spPr>
          <a:xfrm>
            <a:off x="1143000" y="3708754"/>
            <a:ext cx="6858000" cy="15490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/>
            </a:lvl2pPr>
            <a:lvl3pPr lvl="2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/>
            </a:lvl3pPr>
            <a:lvl4pPr lvl="3" algn="ctr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/>
            </a:lvl4pPr>
            <a:lvl5pPr lvl="4" algn="ctr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/>
            </a:lvl5pPr>
            <a:lvl6pPr lvl="5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/>
            </a:lvl6pPr>
            <a:lvl7pPr lvl="6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/>
            </a:lvl7pPr>
            <a:lvl8pPr lvl="7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/>
            </a:lvl8pPr>
            <a:lvl9pPr lvl="8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64" name="Google Shape;64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6650" y="5904000"/>
            <a:ext cx="17907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89"/>
          <p:cNvSpPr txBox="1"/>
          <p:nvPr>
            <p:ph idx="11" type="ftr"/>
          </p:nvPr>
        </p:nvSpPr>
        <p:spPr>
          <a:xfrm>
            <a:off x="1143000" y="476162"/>
            <a:ext cx="6858000" cy="4474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0"/>
          <p:cNvSpPr txBox="1"/>
          <p:nvPr>
            <p:ph type="title"/>
          </p:nvPr>
        </p:nvSpPr>
        <p:spPr>
          <a:xfrm>
            <a:off x="360000" y="365125"/>
            <a:ext cx="84240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Georgia"/>
              <a:buNone/>
              <a:defRPr b="0" i="0" sz="4400" u="none" cap="none" strike="noStrike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80"/>
          <p:cNvSpPr txBox="1"/>
          <p:nvPr>
            <p:ph idx="1" type="body"/>
          </p:nvPr>
        </p:nvSpPr>
        <p:spPr>
          <a:xfrm>
            <a:off x="360000" y="1825625"/>
            <a:ext cx="84240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TR"/>
              <a:buChar char="-"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TR"/>
              <a:buChar char="-"/>
              <a:defRPr b="0" i="0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80"/>
          <p:cNvSpPr txBox="1"/>
          <p:nvPr>
            <p:ph idx="10" type="dt"/>
          </p:nvPr>
        </p:nvSpPr>
        <p:spPr>
          <a:xfrm>
            <a:off x="36000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80"/>
          <p:cNvSpPr txBox="1"/>
          <p:nvPr>
            <p:ph idx="11" type="ftr"/>
          </p:nvPr>
        </p:nvSpPr>
        <p:spPr>
          <a:xfrm>
            <a:off x="167211" y="50489"/>
            <a:ext cx="30861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80"/>
          <p:cNvSpPr txBox="1"/>
          <p:nvPr>
            <p:ph idx="12" type="sldNum"/>
          </p:nvPr>
        </p:nvSpPr>
        <p:spPr>
          <a:xfrm>
            <a:off x="8197600" y="4690745"/>
            <a:ext cx="3600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80"/>
          <p:cNvSpPr txBox="1"/>
          <p:nvPr/>
        </p:nvSpPr>
        <p:spPr>
          <a:xfrm>
            <a:off x="8424000" y="6448912"/>
            <a:ext cx="3600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15.png"/><Relationship Id="rId5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png"/><Relationship Id="rId4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3.png"/><Relationship Id="rId4" Type="http://schemas.openxmlformats.org/officeDocument/2006/relationships/image" Target="../media/image26.png"/><Relationship Id="rId5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6.png"/><Relationship Id="rId4" Type="http://schemas.openxmlformats.org/officeDocument/2006/relationships/image" Target="../media/image8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1.png"/><Relationship Id="rId4" Type="http://schemas.openxmlformats.org/officeDocument/2006/relationships/image" Target="../media/image8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1.png"/><Relationship Id="rId4" Type="http://schemas.openxmlformats.org/officeDocument/2006/relationships/hyperlink" Target="https://raw.githubusercontent.com/rstudio/cheatsheets/main/data-transformation.pdf" TargetMode="External"/><Relationship Id="rId5" Type="http://schemas.openxmlformats.org/officeDocument/2006/relationships/image" Target="../media/image8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9.jpg"/><Relationship Id="rId4" Type="http://schemas.openxmlformats.org/officeDocument/2006/relationships/hyperlink" Target="https://en.wikipedia.org/wiki/Naming_convention_(programming)" TargetMode="External"/><Relationship Id="rId5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1.png"/><Relationship Id="rId4" Type="http://schemas.openxmlformats.org/officeDocument/2006/relationships/image" Target="../media/image8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1.png"/><Relationship Id="rId4" Type="http://schemas.openxmlformats.org/officeDocument/2006/relationships/image" Target="../media/image8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6.png"/><Relationship Id="rId4" Type="http://schemas.openxmlformats.org/officeDocument/2006/relationships/image" Target="../media/image8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Relationship Id="rId5" Type="http://schemas.openxmlformats.org/officeDocument/2006/relationships/image" Target="../media/image8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6.png"/><Relationship Id="rId4" Type="http://schemas.openxmlformats.org/officeDocument/2006/relationships/image" Target="../media/image86.png"/><Relationship Id="rId5" Type="http://schemas.openxmlformats.org/officeDocument/2006/relationships/image" Target="../media/image5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6.png"/><Relationship Id="rId4" Type="http://schemas.openxmlformats.org/officeDocument/2006/relationships/image" Target="../media/image54.png"/><Relationship Id="rId5" Type="http://schemas.openxmlformats.org/officeDocument/2006/relationships/image" Target="../media/image48.png"/><Relationship Id="rId6" Type="http://schemas.openxmlformats.org/officeDocument/2006/relationships/image" Target="../media/image5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6.png"/><Relationship Id="rId4" Type="http://schemas.openxmlformats.org/officeDocument/2006/relationships/image" Target="../media/image54.png"/><Relationship Id="rId5" Type="http://schemas.openxmlformats.org/officeDocument/2006/relationships/image" Target="../media/image5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7.png"/><Relationship Id="rId4" Type="http://schemas.openxmlformats.org/officeDocument/2006/relationships/image" Target="../media/image8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9.png"/><Relationship Id="rId6" Type="http://schemas.openxmlformats.org/officeDocument/2006/relationships/image" Target="../media/image71.png"/><Relationship Id="rId7" Type="http://schemas.openxmlformats.org/officeDocument/2006/relationships/image" Target="../media/image67.png"/><Relationship Id="rId8" Type="http://schemas.openxmlformats.org/officeDocument/2006/relationships/image" Target="../media/image7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8.png"/><Relationship Id="rId4" Type="http://schemas.openxmlformats.org/officeDocument/2006/relationships/image" Target="../media/image70.png"/><Relationship Id="rId5" Type="http://schemas.openxmlformats.org/officeDocument/2006/relationships/image" Target="../media/image7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2.png"/><Relationship Id="rId4" Type="http://schemas.openxmlformats.org/officeDocument/2006/relationships/image" Target="../media/image7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Relationship Id="rId4" Type="http://schemas.openxmlformats.org/officeDocument/2006/relationships/image" Target="../media/image10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6.png"/><Relationship Id="rId4" Type="http://schemas.openxmlformats.org/officeDocument/2006/relationships/image" Target="../media/image74.png"/><Relationship Id="rId5" Type="http://schemas.openxmlformats.org/officeDocument/2006/relationships/image" Target="../media/image8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1.png"/><Relationship Id="rId4" Type="http://schemas.openxmlformats.org/officeDocument/2006/relationships/image" Target="../media/image7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1.png"/><Relationship Id="rId4" Type="http://schemas.openxmlformats.org/officeDocument/2006/relationships/image" Target="../media/image7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Relationship Id="rId4" Type="http://schemas.openxmlformats.org/officeDocument/2006/relationships/image" Target="../media/image7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"/>
          <p:cNvSpPr txBox="1"/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Georgia"/>
              <a:buNone/>
            </a:pPr>
            <a:r>
              <a:rPr lang="en-GB"/>
              <a:t>Data structure and programming logic</a:t>
            </a:r>
            <a:endParaRPr/>
          </a:p>
        </p:txBody>
      </p:sp>
      <p:sp>
        <p:nvSpPr>
          <p:cNvPr id="155" name="Google Shape;155;p1"/>
          <p:cNvSpPr txBox="1"/>
          <p:nvPr>
            <p:ph idx="1" type="subTitle"/>
          </p:nvPr>
        </p:nvSpPr>
        <p:spPr>
          <a:xfrm>
            <a:off x="1143000" y="3708754"/>
            <a:ext cx="6858000" cy="15490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GB"/>
              <a:t>Introductory Data Science for Innovation (995N1)</a:t>
            </a:r>
            <a:endParaRPr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i="1" lang="en-GB"/>
              <a:t>Week 2</a:t>
            </a:r>
            <a:endParaRPr i="1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 i="1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GB"/>
              <a:t>David Eggleton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Data semantics</a:t>
            </a:r>
            <a:endParaRPr/>
          </a:p>
        </p:txBody>
      </p:sp>
      <p:grpSp>
        <p:nvGrpSpPr>
          <p:cNvPr id="243" name="Google Shape;243;p9"/>
          <p:cNvGrpSpPr/>
          <p:nvPr/>
        </p:nvGrpSpPr>
        <p:grpSpPr>
          <a:xfrm>
            <a:off x="2733719" y="3718157"/>
            <a:ext cx="2423497" cy="1697197"/>
            <a:chOff x="3245783" y="3718157"/>
            <a:chExt cx="2423497" cy="1697197"/>
          </a:xfrm>
        </p:grpSpPr>
        <p:pic>
          <p:nvPicPr>
            <p:cNvPr id="244" name="Google Shape;244;p9"/>
            <p:cNvPicPr preferRelativeResize="0"/>
            <p:nvPr/>
          </p:nvPicPr>
          <p:blipFill rotWithShape="1">
            <a:blip r:embed="rId3">
              <a:alphaModFix/>
            </a:blip>
            <a:srcRect b="0" l="0" r="49048" t="49418"/>
            <a:stretch/>
          </p:blipFill>
          <p:spPr>
            <a:xfrm>
              <a:off x="3245783" y="3718157"/>
              <a:ext cx="2292412" cy="16971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5" name="Google Shape;245;p9"/>
            <p:cNvSpPr/>
            <p:nvPr/>
          </p:nvSpPr>
          <p:spPr>
            <a:xfrm>
              <a:off x="5437632" y="4486656"/>
              <a:ext cx="231648" cy="3048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" name="Google Shape;246;p9"/>
          <p:cNvSpPr/>
          <p:nvPr/>
        </p:nvSpPr>
        <p:spPr>
          <a:xfrm>
            <a:off x="2066544" y="3931920"/>
            <a:ext cx="3169599" cy="1380744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9"/>
          <p:cNvPicPr preferRelativeResize="0"/>
          <p:nvPr/>
        </p:nvPicPr>
        <p:blipFill rotWithShape="1">
          <a:blip r:embed="rId3">
            <a:alphaModFix/>
          </a:blip>
          <a:srcRect b="49415" l="0" r="34813" t="12933"/>
          <a:stretch/>
        </p:blipFill>
        <p:spPr>
          <a:xfrm>
            <a:off x="2224366" y="2185280"/>
            <a:ext cx="2932850" cy="1263262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9"/>
          <p:cNvSpPr txBox="1"/>
          <p:nvPr/>
        </p:nvSpPr>
        <p:spPr>
          <a:xfrm>
            <a:off x="1112172" y="1407279"/>
            <a:ext cx="6559634" cy="463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 common R data structures that you may encounter</a:t>
            </a:r>
            <a:endParaRPr/>
          </a:p>
        </p:txBody>
      </p:sp>
      <p:pic>
        <p:nvPicPr>
          <p:cNvPr id="249" name="Google Shape;24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0249" y="3270736"/>
            <a:ext cx="2438400" cy="34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9"/>
          <p:cNvSpPr txBox="1"/>
          <p:nvPr/>
        </p:nvSpPr>
        <p:spPr>
          <a:xfrm>
            <a:off x="6222448" y="2747640"/>
            <a:ext cx="1914001" cy="5967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from seminar 1: Titanic and Iris</a:t>
            </a:r>
            <a:endParaRPr/>
          </a:p>
        </p:txBody>
      </p:sp>
      <p:cxnSp>
        <p:nvCxnSpPr>
          <p:cNvPr id="251" name="Google Shape;251;p9"/>
          <p:cNvCxnSpPr>
            <a:stCxn id="246" idx="3"/>
          </p:cNvCxnSpPr>
          <p:nvPr/>
        </p:nvCxnSpPr>
        <p:spPr>
          <a:xfrm flipH="1" rot="10800000">
            <a:off x="5236143" y="4177392"/>
            <a:ext cx="724200" cy="444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0"/>
          <p:cNvSpPr txBox="1"/>
          <p:nvPr>
            <p:ph type="ctrTitle"/>
          </p:nvPr>
        </p:nvSpPr>
        <p:spPr>
          <a:xfrm>
            <a:off x="1143000" y="1122362"/>
            <a:ext cx="6858000" cy="426172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What are the main data types that we will encounter?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1"/>
          <p:cNvSpPr txBox="1"/>
          <p:nvPr>
            <p:ph idx="1" type="body"/>
          </p:nvPr>
        </p:nvSpPr>
        <p:spPr>
          <a:xfrm>
            <a:off x="359999" y="3159866"/>
            <a:ext cx="4140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rPr lang="en-GB"/>
              <a:t>What types of variables are present?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64" name="Google Shape;264;p11"/>
          <p:cNvSpPr txBox="1"/>
          <p:nvPr>
            <p:ph idx="2" type="body"/>
          </p:nvPr>
        </p:nvSpPr>
        <p:spPr>
          <a:xfrm>
            <a:off x="4643438" y="1476375"/>
            <a:ext cx="4140200" cy="41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65" name="Google Shape;265;p11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Data types</a:t>
            </a:r>
            <a:endParaRPr/>
          </a:p>
        </p:txBody>
      </p:sp>
      <p:pic>
        <p:nvPicPr>
          <p:cNvPr id="266" name="Google Shape;26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9200" y="1241425"/>
            <a:ext cx="3536629" cy="501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What are the main types of data?</a:t>
            </a:r>
            <a:endParaRPr/>
          </a:p>
        </p:txBody>
      </p:sp>
      <p:sp>
        <p:nvSpPr>
          <p:cNvPr id="273" name="Google Shape;273;p12"/>
          <p:cNvSpPr txBox="1"/>
          <p:nvPr/>
        </p:nvSpPr>
        <p:spPr>
          <a:xfrm>
            <a:off x="886230" y="1711890"/>
            <a:ext cx="7810442" cy="4286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 common R data structures that you may encounter are: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4B79A5"/>
              </a:buClr>
              <a:buSzPts val="1800"/>
              <a:buFont typeface="Arial"/>
              <a:buChar char="•"/>
            </a:pPr>
            <a:r>
              <a:rPr b="1" lang="en-GB" sz="1800">
                <a:solidFill>
                  <a:srgbClr val="4B79A5"/>
                </a:solidFill>
                <a:latin typeface="Arial"/>
                <a:ea typeface="Arial"/>
                <a:cs typeface="Arial"/>
                <a:sym typeface="Arial"/>
              </a:rPr>
              <a:t>Logical</a:t>
            </a: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🡪 only two possible values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4B79A5"/>
              </a:buClr>
              <a:buSzPts val="1800"/>
              <a:buFont typeface="Arial"/>
              <a:buChar char="•"/>
            </a:pPr>
            <a:r>
              <a:rPr b="1" lang="en-GB" sz="1800">
                <a:solidFill>
                  <a:srgbClr val="4B79A5"/>
                </a:solidFill>
                <a:latin typeface="Arial"/>
                <a:ea typeface="Arial"/>
                <a:cs typeface="Arial"/>
                <a:sym typeface="Arial"/>
              </a:rPr>
              <a:t>Numeric</a:t>
            </a: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🡪 this is any type of number (two main types integer: whole numbers, double: decimal number)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4B79A5"/>
              </a:buClr>
              <a:buSzPts val="1800"/>
              <a:buFont typeface="Arial"/>
              <a:buChar char="•"/>
            </a:pPr>
            <a:r>
              <a:rPr b="1" lang="en-GB" sz="1800">
                <a:solidFill>
                  <a:srgbClr val="4B79A5"/>
                </a:solidFill>
                <a:latin typeface="Arial"/>
                <a:ea typeface="Arial"/>
                <a:cs typeface="Arial"/>
                <a:sym typeface="Arial"/>
              </a:rPr>
              <a:t>Character</a:t>
            </a:r>
            <a:r>
              <a:rPr lang="en-GB" sz="1800">
                <a:solidFill>
                  <a:srgbClr val="32506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🡪 text data, defined in “quotation marks”. (aka Chars)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4B79A5"/>
              </a:buClr>
              <a:buSzPts val="1800"/>
              <a:buFont typeface="Arial"/>
              <a:buChar char="•"/>
            </a:pPr>
            <a:r>
              <a:rPr b="1" lang="en-GB" sz="1800">
                <a:solidFill>
                  <a:srgbClr val="4B79A5"/>
                </a:solidFill>
                <a:latin typeface="Arial"/>
                <a:ea typeface="Arial"/>
                <a:cs typeface="Arial"/>
                <a:sym typeface="Arial"/>
              </a:rPr>
              <a:t>Missing data</a:t>
            </a: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have also a representation: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NA (not available) 🡪 is there where there may be missing values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NaN (not a number) 🡪 impossible number like when divided by 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8005" y="2644690"/>
            <a:ext cx="1753347" cy="410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51396" y="3753729"/>
            <a:ext cx="2804113" cy="410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9296" y="4563593"/>
            <a:ext cx="7345408" cy="410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3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What are the main types of data?</a:t>
            </a:r>
            <a:endParaRPr/>
          </a:p>
        </p:txBody>
      </p:sp>
      <p:sp>
        <p:nvSpPr>
          <p:cNvPr id="283" name="Google Shape;283;p13"/>
          <p:cNvSpPr txBox="1"/>
          <p:nvPr/>
        </p:nvSpPr>
        <p:spPr>
          <a:xfrm>
            <a:off x="741852" y="1490507"/>
            <a:ext cx="7810442" cy="4286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 common R data structures that you may encounter: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4B79A5"/>
              </a:buClr>
              <a:buSzPts val="1800"/>
              <a:buFont typeface="Arial"/>
              <a:buChar char="•"/>
            </a:pPr>
            <a:r>
              <a:rPr b="1" lang="en-GB" sz="1800">
                <a:solidFill>
                  <a:srgbClr val="4B79A5"/>
                </a:solidFill>
                <a:latin typeface="Arial"/>
                <a:ea typeface="Arial"/>
                <a:cs typeface="Arial"/>
                <a:sym typeface="Arial"/>
              </a:rPr>
              <a:t>Factor</a:t>
            </a: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🡪  Looks like textual data,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but we want the data to be grouped by value. 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4B79A5"/>
              </a:buClr>
              <a:buSzPts val="1800"/>
              <a:buFont typeface="Arial"/>
              <a:buChar char="•"/>
            </a:pPr>
            <a:r>
              <a:rPr b="1" lang="en-GB" sz="1800">
                <a:solidFill>
                  <a:srgbClr val="4B79A5"/>
                </a:solidFill>
                <a:latin typeface="Arial"/>
                <a:ea typeface="Arial"/>
                <a:cs typeface="Arial"/>
                <a:sym typeface="Arial"/>
              </a:rPr>
              <a:t>Date</a:t>
            </a: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🡪 Looks like numeric data, </a:t>
            </a:r>
            <a:r>
              <a:rPr lang="en-GB" sz="1800">
                <a:solidFill>
                  <a:schemeClr val="dk1"/>
                </a:solidFill>
              </a:rPr>
              <a:t>b</a:t>
            </a: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ut we want the data to be recognised as date format. Dates ca</a:t>
            </a:r>
            <a:r>
              <a:rPr lang="en-GB" sz="1800">
                <a:solidFill>
                  <a:schemeClr val="dk1"/>
                </a:solidFill>
              </a:rPr>
              <a:t>n be a real pain to deal with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32506E"/>
                </a:solidFill>
                <a:latin typeface="Arial"/>
                <a:ea typeface="Arial"/>
                <a:cs typeface="Arial"/>
                <a:sym typeface="Arial"/>
              </a:rPr>
              <a:t>	R default format for dates is</a:t>
            </a:r>
            <a:r>
              <a:rPr b="1" i="0" lang="en-GB" sz="1800" u="none" cap="none" strike="noStrike">
                <a:solidFill>
                  <a:srgbClr val="32506E"/>
                </a:solidFill>
                <a:latin typeface="Arial"/>
                <a:ea typeface="Arial"/>
                <a:cs typeface="Arial"/>
                <a:sym typeface="Arial"/>
              </a:rPr>
              <a:t> yyyy-mm-dd</a:t>
            </a:r>
            <a:endParaRPr b="1" i="0" sz="1800" u="none" cap="none" strike="noStrike">
              <a:solidFill>
                <a:srgbClr val="3250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6433" y="2646570"/>
            <a:ext cx="5061082" cy="4103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5" name="Google Shape;285;p13"/>
          <p:cNvCxnSpPr/>
          <p:nvPr/>
        </p:nvCxnSpPr>
        <p:spPr>
          <a:xfrm rot="10800000">
            <a:off x="5732166" y="3056928"/>
            <a:ext cx="0" cy="268922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86" name="Google Shape;286;p13"/>
          <p:cNvCxnSpPr/>
          <p:nvPr/>
        </p:nvCxnSpPr>
        <p:spPr>
          <a:xfrm rot="10800000">
            <a:off x="3373014" y="3063024"/>
            <a:ext cx="0" cy="268922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87" name="Google Shape;287;p13"/>
          <p:cNvCxnSpPr/>
          <p:nvPr/>
        </p:nvCxnSpPr>
        <p:spPr>
          <a:xfrm>
            <a:off x="3366918" y="3325850"/>
            <a:ext cx="2365248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8" name="Google Shape;288;p13"/>
          <p:cNvSpPr txBox="1"/>
          <p:nvPr/>
        </p:nvSpPr>
        <p:spPr>
          <a:xfrm>
            <a:off x="2964581" y="3395476"/>
            <a:ext cx="3364985" cy="377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5F59"/>
                </a:solidFill>
                <a:latin typeface="Arial"/>
                <a:ea typeface="Arial"/>
                <a:cs typeface="Arial"/>
                <a:sym typeface="Arial"/>
              </a:rPr>
              <a:t>Recognised as the same value</a:t>
            </a:r>
            <a:endParaRPr/>
          </a:p>
        </p:txBody>
      </p:sp>
      <p:pic>
        <p:nvPicPr>
          <p:cNvPr id="289" name="Google Shape;28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6377" y="4945626"/>
            <a:ext cx="3465396" cy="1623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1852" y="5022145"/>
            <a:ext cx="3572571" cy="1499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4"/>
          <p:cNvSpPr txBox="1"/>
          <p:nvPr>
            <p:ph idx="1" type="body"/>
          </p:nvPr>
        </p:nvSpPr>
        <p:spPr>
          <a:xfrm>
            <a:off x="359999" y="3159866"/>
            <a:ext cx="4140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rPr lang="en-GB"/>
              <a:t>What types could we alter? 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97" name="Google Shape;297;p14"/>
          <p:cNvSpPr txBox="1"/>
          <p:nvPr>
            <p:ph idx="2" type="body"/>
          </p:nvPr>
        </p:nvSpPr>
        <p:spPr>
          <a:xfrm>
            <a:off x="4643438" y="1476375"/>
            <a:ext cx="4140200" cy="41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98" name="Google Shape;298;p14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Data types</a:t>
            </a:r>
            <a:endParaRPr/>
          </a:p>
        </p:txBody>
      </p:sp>
      <p:pic>
        <p:nvPicPr>
          <p:cNvPr id="299" name="Google Shape;29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6200" y="1405112"/>
            <a:ext cx="3022429" cy="428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5"/>
          <p:cNvSpPr txBox="1"/>
          <p:nvPr>
            <p:ph idx="1" type="body"/>
          </p:nvPr>
        </p:nvSpPr>
        <p:spPr>
          <a:xfrm>
            <a:off x="630657" y="1483472"/>
            <a:ext cx="7882685" cy="416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GB" sz="2400">
                <a:solidFill>
                  <a:schemeClr val="dk1"/>
                </a:solidFill>
              </a:rPr>
              <a:t>Converting types: 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000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GB" sz="2000">
                <a:solidFill>
                  <a:schemeClr val="dk1"/>
                </a:solidFill>
              </a:rPr>
              <a:t>It may be desirable to transform one type of data into another: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GB" sz="2000">
                <a:solidFill>
                  <a:schemeClr val="dk1"/>
                </a:solidFill>
              </a:rPr>
              <a:t>		🡪 to be able to order them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GB" sz="2000">
                <a:solidFill>
                  <a:schemeClr val="dk1"/>
                </a:solidFill>
              </a:rPr>
              <a:t>    🡪 to allow certain types of operation 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000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000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GB" sz="2000">
                <a:solidFill>
                  <a:schemeClr val="dk1"/>
                </a:solidFill>
              </a:rPr>
              <a:t>Use operator to change the type of variable: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000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GB" sz="2000">
                <a:solidFill>
                  <a:schemeClr val="dk1"/>
                </a:solidFill>
              </a:rPr>
              <a:t> </a:t>
            </a:r>
            <a:r>
              <a:rPr lang="en-GB" sz="2000"/>
              <a:t>as.numeric(x), as.character(x), factor(x)…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000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06" name="Google Shape;306;p15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Data semantics</a:t>
            </a:r>
            <a:endParaRPr/>
          </a:p>
        </p:txBody>
      </p:sp>
      <p:pic>
        <p:nvPicPr>
          <p:cNvPr id="307" name="Google Shape;30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78900" y="3349211"/>
            <a:ext cx="2705100" cy="288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6"/>
          <p:cNvSpPr txBox="1"/>
          <p:nvPr>
            <p:ph idx="1" type="body"/>
          </p:nvPr>
        </p:nvSpPr>
        <p:spPr>
          <a:xfrm>
            <a:off x="630657" y="1483472"/>
            <a:ext cx="7882685" cy="416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GB" sz="2400">
                <a:solidFill>
                  <a:schemeClr val="dk1"/>
                </a:solidFill>
              </a:rPr>
              <a:t>What would the result of this be? 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000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000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14" name="Google Shape;314;p16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Data semantics</a:t>
            </a:r>
            <a:endParaRPr/>
          </a:p>
        </p:txBody>
      </p:sp>
      <p:pic>
        <p:nvPicPr>
          <p:cNvPr id="315" name="Google Shape;31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158" y="2296771"/>
            <a:ext cx="5791681" cy="1638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6"/>
          <p:cNvPicPr preferRelativeResize="0"/>
          <p:nvPr/>
        </p:nvPicPr>
        <p:blipFill rotWithShape="1">
          <a:blip r:embed="rId4">
            <a:alphaModFix/>
          </a:blip>
          <a:srcRect b="-1" l="0" r="0" t="3379"/>
          <a:stretch/>
        </p:blipFill>
        <p:spPr>
          <a:xfrm>
            <a:off x="1375216" y="4291241"/>
            <a:ext cx="6576148" cy="1087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7"/>
          <p:cNvSpPr txBox="1"/>
          <p:nvPr>
            <p:ph idx="1" type="body"/>
          </p:nvPr>
        </p:nvSpPr>
        <p:spPr>
          <a:xfrm>
            <a:off x="630657" y="1483472"/>
            <a:ext cx="7882685" cy="416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GB" sz="2400">
                <a:solidFill>
                  <a:schemeClr val="dk1"/>
                </a:solidFill>
              </a:rPr>
              <a:t>What would the result of this be? 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000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000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23" name="Google Shape;323;p17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Data semantics</a:t>
            </a:r>
            <a:endParaRPr/>
          </a:p>
        </p:txBody>
      </p:sp>
      <p:pic>
        <p:nvPicPr>
          <p:cNvPr id="324" name="Google Shape;32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8289" y="4536632"/>
            <a:ext cx="2979414" cy="62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0411" y="2321368"/>
            <a:ext cx="5551684" cy="1451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8"/>
          <p:cNvSpPr txBox="1"/>
          <p:nvPr>
            <p:ph idx="1" type="body"/>
          </p:nvPr>
        </p:nvSpPr>
        <p:spPr>
          <a:xfrm>
            <a:off x="630657" y="1483472"/>
            <a:ext cx="8015322" cy="416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GB" sz="2800">
                <a:solidFill>
                  <a:schemeClr val="dk1"/>
                </a:solidFill>
              </a:rPr>
              <a:t>It is important to understand the type of the data: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42900" lvl="0" marL="3429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>
                <a:solidFill>
                  <a:schemeClr val="dk1"/>
                </a:solidFill>
              </a:rPr>
              <a:t>To know the kind of operation that can be done with them</a:t>
            </a:r>
            <a:endParaRPr/>
          </a:p>
          <a:p>
            <a:pPr indent="-279400" lvl="0" marL="3429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342900" lvl="0" marL="3429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>
                <a:solidFill>
                  <a:schemeClr val="dk1"/>
                </a:solidFill>
              </a:rPr>
              <a:t>Avoid generating errors or NaNs when transforming data</a:t>
            </a:r>
            <a:endParaRPr/>
          </a:p>
          <a:p>
            <a:pPr indent="-190500" lvl="0" marL="3429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42900" lvl="0" marL="3429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🡪"/>
            </a:pPr>
            <a:r>
              <a:rPr lang="en-GB" sz="2400">
                <a:solidFill>
                  <a:schemeClr val="dk1"/>
                </a:solidFill>
              </a:rPr>
              <a:t>Check the data type with </a:t>
            </a:r>
            <a:r>
              <a:rPr lang="en-GB" sz="2400"/>
              <a:t>class() </a:t>
            </a:r>
            <a:r>
              <a:rPr lang="en-GB" sz="2400">
                <a:solidFill>
                  <a:schemeClr val="dk1"/>
                </a:solidFill>
              </a:rPr>
              <a:t>to see whether some operations are possible.</a:t>
            </a:r>
            <a:endParaRPr/>
          </a:p>
          <a:p>
            <a:pPr indent="-279400" lvl="0" marL="3429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000"/>
              <a:buFont typeface="Noto Sans Symbols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342900" lvl="0" marL="3429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🡪"/>
            </a:pPr>
            <a:r>
              <a:rPr lang="en-GB" sz="2400">
                <a:solidFill>
                  <a:schemeClr val="dk1"/>
                </a:solidFill>
              </a:rPr>
              <a:t>If the data is the wrong type, tell R how you want your data to be considered. </a:t>
            </a:r>
            <a:endParaRPr sz="20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000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000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000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32" name="Google Shape;332;p18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Data types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"/>
          <p:cNvSpPr txBox="1"/>
          <p:nvPr>
            <p:ph idx="1" type="body"/>
          </p:nvPr>
        </p:nvSpPr>
        <p:spPr>
          <a:xfrm>
            <a:off x="199146" y="2279374"/>
            <a:ext cx="8584854" cy="3354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000"/>
              <a:buNone/>
            </a:pPr>
            <a:r>
              <a:rPr b="1" lang="en-GB" sz="2000"/>
              <a:t>Don’t forget to add your groups in the google doc by next week (Week 3).</a:t>
            </a:r>
            <a:endParaRPr/>
          </a:p>
          <a:p>
            <a:pPr indent="-342900" lvl="0" marL="3429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000"/>
              <a:buFont typeface="Noto Sans Symbols"/>
              <a:buChar char="🡪"/>
            </a:pPr>
            <a:r>
              <a:rPr lang="en-GB" sz="2000"/>
              <a:t>See assessment information page </a:t>
            </a:r>
            <a:endParaRPr/>
          </a:p>
          <a:p>
            <a:pPr indent="-215900" lvl="0" marL="3429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0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000"/>
              <a:buNone/>
            </a:pPr>
            <a:r>
              <a:t/>
            </a:r>
            <a:endParaRPr sz="2000"/>
          </a:p>
        </p:txBody>
      </p:sp>
      <p:sp>
        <p:nvSpPr>
          <p:cNvPr id="161" name="Google Shape;161;p2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Group presentations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9"/>
          <p:cNvSpPr txBox="1"/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Georgia"/>
              <a:buNone/>
            </a:pPr>
            <a:r>
              <a:rPr lang="en-GB"/>
              <a:t>Datasets (i.e. data frames)</a:t>
            </a:r>
            <a:endParaRPr/>
          </a:p>
        </p:txBody>
      </p:sp>
      <p:sp>
        <p:nvSpPr>
          <p:cNvPr id="339" name="Google Shape;339;p19"/>
          <p:cNvSpPr txBox="1"/>
          <p:nvPr>
            <p:ph idx="1" type="subTitle"/>
          </p:nvPr>
        </p:nvSpPr>
        <p:spPr>
          <a:xfrm>
            <a:off x="1143000" y="3708754"/>
            <a:ext cx="6858000" cy="15490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GB"/>
              <a:t>Is there a best way to organise them?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0"/>
          <p:cNvSpPr txBox="1"/>
          <p:nvPr>
            <p:ph type="ctrTitle"/>
          </p:nvPr>
        </p:nvSpPr>
        <p:spPr>
          <a:xfrm>
            <a:off x="1143000" y="1122362"/>
            <a:ext cx="6858000" cy="426172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What makes a dataset tidy?</a:t>
            </a:r>
            <a:br>
              <a:rPr lang="en-GB"/>
            </a:br>
            <a:r>
              <a:rPr lang="en-GB" sz="2000"/>
              <a:t>Wickham (2014), “Tidy data”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1"/>
          <p:cNvSpPr txBox="1"/>
          <p:nvPr>
            <p:ph idx="1" type="body"/>
          </p:nvPr>
        </p:nvSpPr>
        <p:spPr>
          <a:xfrm>
            <a:off x="360363" y="1470025"/>
            <a:ext cx="8423275" cy="416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rPr lang="en-GB" sz="2400"/>
              <a:t>Datasets in most cases are represented in rectangular tables, 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rPr lang="en-GB" sz="2400"/>
              <a:t>With a number of n rows and m columns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352" name="Google Shape;352;p21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Data structure</a:t>
            </a:r>
            <a:endParaRPr/>
          </a:p>
        </p:txBody>
      </p:sp>
      <p:graphicFrame>
        <p:nvGraphicFramePr>
          <p:cNvPr id="353" name="Google Shape;353;p21"/>
          <p:cNvGraphicFramePr/>
          <p:nvPr/>
        </p:nvGraphicFramePr>
        <p:xfrm>
          <a:off x="630090" y="2687320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{61134967-4DFA-4B9B-8341-CE10B2A55E10}</a:tableStyleId>
              </a:tblPr>
              <a:tblGrid>
                <a:gridCol w="870850"/>
                <a:gridCol w="870850"/>
                <a:gridCol w="870850"/>
                <a:gridCol w="8708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354" name="Google Shape;354;p21"/>
          <p:cNvGraphicFramePr/>
          <p:nvPr/>
        </p:nvGraphicFramePr>
        <p:xfrm>
          <a:off x="1740578" y="317695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{61134967-4DFA-4B9B-8341-CE10B2A55E10}</a:tableStyleId>
              </a:tblPr>
              <a:tblGrid>
                <a:gridCol w="870850"/>
                <a:gridCol w="870850"/>
                <a:gridCol w="870850"/>
                <a:gridCol w="8708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355" name="Google Shape;355;p21"/>
          <p:cNvGraphicFramePr/>
          <p:nvPr/>
        </p:nvGraphicFramePr>
        <p:xfrm>
          <a:off x="3482292" y="3666584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{61134967-4DFA-4B9B-8341-CE10B2A55E10}</a:tableStyleId>
              </a:tblPr>
              <a:tblGrid>
                <a:gridCol w="870850"/>
                <a:gridCol w="870850"/>
                <a:gridCol w="870850"/>
                <a:gridCol w="8708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356" name="Google Shape;356;p21"/>
          <p:cNvGraphicFramePr/>
          <p:nvPr/>
        </p:nvGraphicFramePr>
        <p:xfrm>
          <a:off x="5100422" y="4392725"/>
          <a:ext cx="3000000" cy="3000000"/>
        </p:xfrm>
        <a:graphic>
          <a:graphicData uri="http://schemas.openxmlformats.org/drawingml/2006/table">
            <a:tbl>
              <a:tblPr bandRow="1" firstCol="1" firstRow="1" lastRow="1">
                <a:noFill/>
                <a:tableStyleId>{61134967-4DFA-4B9B-8341-CE10B2A55E10}</a:tableStyleId>
              </a:tblPr>
              <a:tblGrid>
                <a:gridCol w="870850"/>
                <a:gridCol w="870850"/>
                <a:gridCol w="870850"/>
                <a:gridCol w="8708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357" name="Google Shape;357;p21"/>
          <p:cNvPicPr preferRelativeResize="0"/>
          <p:nvPr/>
        </p:nvPicPr>
        <p:blipFill rotWithShape="1">
          <a:blip r:embed="rId3">
            <a:alphaModFix/>
          </a:blip>
          <a:srcRect b="0" l="0" r="4645" t="0"/>
          <a:stretch/>
        </p:blipFill>
        <p:spPr>
          <a:xfrm>
            <a:off x="5669332" y="2269107"/>
            <a:ext cx="3384033" cy="105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2"/>
          <p:cNvSpPr txBox="1"/>
          <p:nvPr>
            <p:ph idx="1" type="body"/>
          </p:nvPr>
        </p:nvSpPr>
        <p:spPr>
          <a:xfrm>
            <a:off x="360363" y="1470025"/>
            <a:ext cx="8423275" cy="416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rPr lang="en-GB" sz="2400"/>
              <a:t>How does it look like in Excel?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364" name="Google Shape;364;p22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Data structure</a:t>
            </a:r>
            <a:endParaRPr/>
          </a:p>
        </p:txBody>
      </p:sp>
      <p:pic>
        <p:nvPicPr>
          <p:cNvPr id="365" name="Google Shape;36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971492"/>
            <a:ext cx="8256494" cy="359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8258" y="2054750"/>
            <a:ext cx="5003800" cy="8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52721" y="1748954"/>
            <a:ext cx="1536700" cy="138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3"/>
          <p:cNvSpPr txBox="1"/>
          <p:nvPr>
            <p:ph idx="1" type="body"/>
          </p:nvPr>
        </p:nvSpPr>
        <p:spPr>
          <a:xfrm>
            <a:off x="630657" y="1483472"/>
            <a:ext cx="7882685" cy="416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rPr lang="en-GB" sz="2400"/>
              <a:t>Datasets represents:</a:t>
            </a:r>
            <a:endParaRPr/>
          </a:p>
          <a:p>
            <a:pPr indent="-320675" lvl="0" marL="720725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200"/>
              <a:buFont typeface="Arial"/>
              <a:buChar char="•"/>
            </a:pPr>
            <a:r>
              <a:rPr lang="en-GB" sz="2200"/>
              <a:t>a set of values</a:t>
            </a:r>
            <a:endParaRPr/>
          </a:p>
          <a:p>
            <a:pPr indent="-320675" lvl="0" marL="720725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200"/>
              <a:buFont typeface="Arial"/>
              <a:buChar char="•"/>
            </a:pPr>
            <a:r>
              <a:rPr lang="en-GB" sz="2200"/>
              <a:t>from a specific observation</a:t>
            </a:r>
            <a:endParaRPr/>
          </a:p>
          <a:p>
            <a:pPr indent="-320675" lvl="0" marL="720725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200"/>
              <a:buFont typeface="Arial"/>
              <a:buChar char="•"/>
            </a:pPr>
            <a:r>
              <a:rPr lang="en-GB" sz="2200"/>
              <a:t>looking at certain characteristics (i.e. variables)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374" name="Google Shape;374;p23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Data structure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4"/>
          <p:cNvSpPr txBox="1"/>
          <p:nvPr>
            <p:ph idx="1" type="body"/>
          </p:nvPr>
        </p:nvSpPr>
        <p:spPr>
          <a:xfrm>
            <a:off x="630657" y="1483472"/>
            <a:ext cx="7882685" cy="416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rPr lang="en-GB" sz="2400"/>
              <a:t>Datasets represents:</a:t>
            </a:r>
            <a:endParaRPr/>
          </a:p>
          <a:p>
            <a:pPr indent="-320675" lvl="0" marL="720725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200"/>
              <a:buFont typeface="Arial"/>
              <a:buChar char="•"/>
            </a:pPr>
            <a:r>
              <a:rPr lang="en-GB" sz="2200"/>
              <a:t>a set of values</a:t>
            </a:r>
            <a:endParaRPr/>
          </a:p>
          <a:p>
            <a:pPr indent="-320675" lvl="0" marL="720725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200"/>
              <a:buFont typeface="Arial"/>
              <a:buChar char="•"/>
            </a:pPr>
            <a:r>
              <a:rPr lang="en-GB" sz="2200"/>
              <a:t>from a specific observation</a:t>
            </a:r>
            <a:endParaRPr/>
          </a:p>
          <a:p>
            <a:pPr indent="-320675" lvl="0" marL="720725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200"/>
              <a:buFont typeface="Arial"/>
              <a:buChar char="•"/>
            </a:pPr>
            <a:r>
              <a:rPr lang="en-GB" sz="2200"/>
              <a:t>looking at certain characteristics (i.e. variables)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rPr lang="en-GB" sz="2400"/>
              <a:t>Tidy data:</a:t>
            </a:r>
            <a:endParaRPr/>
          </a:p>
          <a:p>
            <a:pPr indent="-320675" lvl="0" marL="720725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200"/>
              <a:buFont typeface="Arial"/>
              <a:buChar char="•"/>
            </a:pPr>
            <a:r>
              <a:rPr lang="en-GB" sz="2200"/>
              <a:t>	Each observation 🡪 represented in a single row</a:t>
            </a:r>
            <a:endParaRPr/>
          </a:p>
          <a:p>
            <a:pPr indent="-320675" lvl="0" marL="720725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200"/>
              <a:buFont typeface="Arial"/>
              <a:buChar char="•"/>
            </a:pPr>
            <a:r>
              <a:rPr lang="en-GB" sz="2200"/>
              <a:t>	Each variable 🡪 represented in a column</a:t>
            </a:r>
            <a:endParaRPr/>
          </a:p>
          <a:p>
            <a:pPr indent="-320675" lvl="0" marL="720725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200"/>
              <a:buFont typeface="Arial"/>
              <a:buChar char="•"/>
            </a:pPr>
            <a:r>
              <a:rPr lang="en-GB" sz="2200"/>
              <a:t>	Values of each variable for each observation is contained in the remainder of the table</a:t>
            </a:r>
            <a:endParaRPr/>
          </a:p>
          <a:p>
            <a:pPr indent="0" lvl="0" marL="127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200"/>
              <a:buNone/>
            </a:pPr>
            <a:r>
              <a:rPr lang="en-GB" sz="2200"/>
              <a:t>🡪 These are </a:t>
            </a:r>
            <a:r>
              <a:rPr b="1" lang="en-GB" sz="2200">
                <a:solidFill>
                  <a:srgbClr val="45293F"/>
                </a:solidFill>
              </a:rPr>
              <a:t>data frames </a:t>
            </a:r>
            <a:r>
              <a:rPr lang="en-GB" sz="2200"/>
              <a:t>(see above)</a:t>
            </a:r>
            <a:endParaRPr/>
          </a:p>
          <a:p>
            <a:pPr indent="0" lvl="0" marL="127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200"/>
              <a:buNone/>
            </a:pPr>
            <a:r>
              <a:t/>
            </a:r>
            <a:endParaRPr b="1" sz="2200">
              <a:solidFill>
                <a:srgbClr val="45293F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381" name="Google Shape;381;p24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Data structure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5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Data structure</a:t>
            </a:r>
            <a:endParaRPr/>
          </a:p>
        </p:txBody>
      </p:sp>
      <p:pic>
        <p:nvPicPr>
          <p:cNvPr id="388" name="Google Shape;38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8827" y="1311075"/>
            <a:ext cx="3687410" cy="5223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6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Data structure</a:t>
            </a:r>
            <a:endParaRPr/>
          </a:p>
        </p:txBody>
      </p:sp>
      <p:pic>
        <p:nvPicPr>
          <p:cNvPr id="395" name="Google Shape;39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8827" y="1311075"/>
            <a:ext cx="3687410" cy="522383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26"/>
          <p:cNvSpPr/>
          <p:nvPr/>
        </p:nvSpPr>
        <p:spPr>
          <a:xfrm>
            <a:off x="2238827" y="1875099"/>
            <a:ext cx="573821" cy="4849792"/>
          </a:xfrm>
          <a:prstGeom prst="rect">
            <a:avLst/>
          </a:prstGeom>
          <a:noFill/>
          <a:ln cap="flat" cmpd="sng" w="38100">
            <a:solidFill>
              <a:srgbClr val="4B79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6"/>
          <p:cNvSpPr txBox="1"/>
          <p:nvPr/>
        </p:nvSpPr>
        <p:spPr>
          <a:xfrm>
            <a:off x="360000" y="3429000"/>
            <a:ext cx="1584547" cy="2864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Observations</a:t>
            </a:r>
            <a:endParaRPr/>
          </a:p>
        </p:txBody>
      </p:sp>
      <p:cxnSp>
        <p:nvCxnSpPr>
          <p:cNvPr id="398" name="Google Shape;398;p26"/>
          <p:cNvCxnSpPr/>
          <p:nvPr/>
        </p:nvCxnSpPr>
        <p:spPr>
          <a:xfrm flipH="1" rot="10800000">
            <a:off x="1435261" y="3005983"/>
            <a:ext cx="803566" cy="423017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7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Data structure</a:t>
            </a:r>
            <a:endParaRPr/>
          </a:p>
        </p:txBody>
      </p:sp>
      <p:pic>
        <p:nvPicPr>
          <p:cNvPr id="405" name="Google Shape;40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8827" y="1311075"/>
            <a:ext cx="3687410" cy="522383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7"/>
          <p:cNvSpPr/>
          <p:nvPr/>
        </p:nvSpPr>
        <p:spPr>
          <a:xfrm>
            <a:off x="2238827" y="1794077"/>
            <a:ext cx="3513791" cy="266218"/>
          </a:xfrm>
          <a:prstGeom prst="rect">
            <a:avLst/>
          </a:prstGeom>
          <a:noFill/>
          <a:ln cap="flat" cmpd="sng" w="38100">
            <a:solidFill>
              <a:srgbClr val="4B79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27"/>
          <p:cNvSpPr txBox="1"/>
          <p:nvPr/>
        </p:nvSpPr>
        <p:spPr>
          <a:xfrm>
            <a:off x="6099858" y="2356600"/>
            <a:ext cx="1967696" cy="930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Variables 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Dimensions of interest</a:t>
            </a:r>
            <a:endParaRPr/>
          </a:p>
        </p:txBody>
      </p:sp>
      <p:cxnSp>
        <p:nvCxnSpPr>
          <p:cNvPr id="408" name="Google Shape;408;p27"/>
          <p:cNvCxnSpPr/>
          <p:nvPr/>
        </p:nvCxnSpPr>
        <p:spPr>
          <a:xfrm rot="10800000">
            <a:off x="5752618" y="1937018"/>
            <a:ext cx="694481" cy="405114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8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Data structure</a:t>
            </a:r>
            <a:endParaRPr/>
          </a:p>
        </p:txBody>
      </p:sp>
      <p:pic>
        <p:nvPicPr>
          <p:cNvPr id="415" name="Google Shape;41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8827" y="1311075"/>
            <a:ext cx="3687410" cy="522383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28"/>
          <p:cNvSpPr/>
          <p:nvPr/>
        </p:nvSpPr>
        <p:spPr>
          <a:xfrm>
            <a:off x="2748113" y="2048719"/>
            <a:ext cx="3178124" cy="4572000"/>
          </a:xfrm>
          <a:prstGeom prst="rect">
            <a:avLst/>
          </a:prstGeom>
          <a:noFill/>
          <a:ln cap="flat" cmpd="sng" w="38100">
            <a:solidFill>
              <a:srgbClr val="4B79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28"/>
          <p:cNvSpPr txBox="1"/>
          <p:nvPr/>
        </p:nvSpPr>
        <p:spPr>
          <a:xfrm>
            <a:off x="6782764" y="3922990"/>
            <a:ext cx="821803" cy="2864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Values</a:t>
            </a:r>
            <a:endParaRPr/>
          </a:p>
        </p:txBody>
      </p:sp>
      <p:cxnSp>
        <p:nvCxnSpPr>
          <p:cNvPr id="418" name="Google Shape;418;p28"/>
          <p:cNvCxnSpPr/>
          <p:nvPr/>
        </p:nvCxnSpPr>
        <p:spPr>
          <a:xfrm rot="10800000">
            <a:off x="5926237" y="3572236"/>
            <a:ext cx="1203768" cy="350754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5d760453ff_0_3"/>
          <p:cNvSpPr txBox="1"/>
          <p:nvPr>
            <p:ph idx="1" type="subTitle"/>
          </p:nvPr>
        </p:nvSpPr>
        <p:spPr>
          <a:xfrm>
            <a:off x="4237525" y="2517475"/>
            <a:ext cx="4635600" cy="234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/>
              <a:t>Know about ‘primitives’</a:t>
            </a:r>
            <a:r>
              <a:rPr lang="en-GB"/>
              <a:t>, data types and structures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/>
              <a:t>Have a basic understanding ‘tidyr’ and ‘dplyr’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/>
              <a:t>Know how this works in practice</a:t>
            </a:r>
            <a:endParaRPr/>
          </a:p>
        </p:txBody>
      </p:sp>
      <p:sp>
        <p:nvSpPr>
          <p:cNvPr id="168" name="Google Shape;168;g15d760453ff_0_3"/>
          <p:cNvSpPr txBox="1"/>
          <p:nvPr>
            <p:ph type="ctrTitle"/>
          </p:nvPr>
        </p:nvSpPr>
        <p:spPr>
          <a:xfrm>
            <a:off x="360000" y="418134"/>
            <a:ext cx="8424000" cy="7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Today’s Agenda and LOs</a:t>
            </a:r>
            <a:endParaRPr/>
          </a:p>
        </p:txBody>
      </p:sp>
      <p:sp>
        <p:nvSpPr>
          <p:cNvPr id="169" name="Google Shape;169;g15d760453ff_0_3"/>
          <p:cNvSpPr txBox="1"/>
          <p:nvPr>
            <p:ph idx="1" type="subTitle"/>
          </p:nvPr>
        </p:nvSpPr>
        <p:spPr>
          <a:xfrm>
            <a:off x="360000" y="2456300"/>
            <a:ext cx="3676200" cy="234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/>
              <a:t>Looking at the absolute fundamentals of data science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/>
              <a:t>Manipulating data types and structures to make data science cleaner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/>
              <a:t>Playtime!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9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Data structure</a:t>
            </a:r>
            <a:endParaRPr/>
          </a:p>
        </p:txBody>
      </p:sp>
      <p:pic>
        <p:nvPicPr>
          <p:cNvPr id="425" name="Google Shape;42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8827" y="1311075"/>
            <a:ext cx="3687410" cy="522383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9"/>
          <p:cNvSpPr/>
          <p:nvPr/>
        </p:nvSpPr>
        <p:spPr>
          <a:xfrm>
            <a:off x="2238827" y="2013995"/>
            <a:ext cx="3513791" cy="231494"/>
          </a:xfrm>
          <a:prstGeom prst="rect">
            <a:avLst/>
          </a:prstGeom>
          <a:noFill/>
          <a:ln cap="flat" cmpd="sng" w="38100">
            <a:solidFill>
              <a:srgbClr val="4B79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9"/>
          <p:cNvSpPr txBox="1"/>
          <p:nvPr/>
        </p:nvSpPr>
        <p:spPr>
          <a:xfrm>
            <a:off x="6192456" y="3285763"/>
            <a:ext cx="2853471" cy="1621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There are no (Freq)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first class (Class)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male (Sex)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child (Age)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who has died (Survived).</a:t>
            </a:r>
            <a:endParaRPr/>
          </a:p>
        </p:txBody>
      </p:sp>
      <p:cxnSp>
        <p:nvCxnSpPr>
          <p:cNvPr id="428" name="Google Shape;428;p29"/>
          <p:cNvCxnSpPr>
            <a:stCxn id="427" idx="0"/>
          </p:cNvCxnSpPr>
          <p:nvPr/>
        </p:nvCxnSpPr>
        <p:spPr>
          <a:xfrm rot="10800000">
            <a:off x="5752591" y="2129863"/>
            <a:ext cx="1866600" cy="11559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0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Data structure</a:t>
            </a:r>
            <a:endParaRPr/>
          </a:p>
        </p:txBody>
      </p:sp>
      <p:pic>
        <p:nvPicPr>
          <p:cNvPr id="435" name="Google Shape;43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8827" y="1311075"/>
            <a:ext cx="3687410" cy="522383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0"/>
          <p:cNvSpPr/>
          <p:nvPr/>
        </p:nvSpPr>
        <p:spPr>
          <a:xfrm>
            <a:off x="2755482" y="1782501"/>
            <a:ext cx="647475" cy="4752404"/>
          </a:xfrm>
          <a:prstGeom prst="rect">
            <a:avLst/>
          </a:prstGeom>
          <a:noFill/>
          <a:ln cap="flat" cmpd="sng" w="38100">
            <a:solidFill>
              <a:srgbClr val="4B79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30"/>
          <p:cNvSpPr txBox="1"/>
          <p:nvPr/>
        </p:nvSpPr>
        <p:spPr>
          <a:xfrm>
            <a:off x="360000" y="3429000"/>
            <a:ext cx="1878827" cy="2864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There are four possible value of Class:</a:t>
            </a:r>
            <a:endParaRPr/>
          </a:p>
          <a:p>
            <a:pPr indent="-346075" lvl="1" marL="6223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b="0" i="0" lang="en-GB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baseline="30000" i="0" lang="en-GB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</a:t>
            </a:r>
            <a:endParaRPr b="0" i="0" sz="2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6075" lvl="1" marL="6223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b="0" i="0" lang="en-GB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baseline="30000" i="0" lang="en-GB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nd</a:t>
            </a:r>
            <a:endParaRPr b="0" i="0" sz="2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6075" lvl="1" marL="6223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b="0" i="0" lang="en-GB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baseline="30000" i="0" lang="en-GB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rd</a:t>
            </a:r>
            <a:endParaRPr b="0" i="0" sz="2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6075" lvl="1" marL="6223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b="0" i="0" lang="en-GB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Crew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8" name="Google Shape;438;p30"/>
          <p:cNvCxnSpPr/>
          <p:nvPr/>
        </p:nvCxnSpPr>
        <p:spPr>
          <a:xfrm flipH="1" rot="10800000">
            <a:off x="1435261" y="2558005"/>
            <a:ext cx="1320221" cy="870996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3"/>
          <p:cNvSpPr txBox="1"/>
          <p:nvPr>
            <p:ph type="ctrTitle"/>
          </p:nvPr>
        </p:nvSpPr>
        <p:spPr>
          <a:xfrm>
            <a:off x="1143000" y="1122362"/>
            <a:ext cx="6858000" cy="426172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Datasets can be untidy in many different ways…</a:t>
            </a:r>
            <a:br>
              <a:rPr lang="en-GB"/>
            </a:br>
            <a:r>
              <a:rPr lang="en-GB" sz="2000"/>
              <a:t>Wickham (2014), “Tidy data”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4"/>
          <p:cNvSpPr txBox="1"/>
          <p:nvPr>
            <p:ph idx="1" type="body"/>
          </p:nvPr>
        </p:nvSpPr>
        <p:spPr>
          <a:xfrm>
            <a:off x="630657" y="1483472"/>
            <a:ext cx="7882685" cy="416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00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rPr lang="en-GB" sz="2400"/>
              <a:t>(1) Column headers are values, not variables</a:t>
            </a:r>
            <a:endParaRPr/>
          </a:p>
          <a:p>
            <a:pPr indent="0" lvl="0" marL="127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200"/>
              <a:buNone/>
            </a:pPr>
            <a:r>
              <a:t/>
            </a:r>
            <a:endParaRPr b="1" sz="2200">
              <a:solidFill>
                <a:srgbClr val="45293F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51" name="Google Shape;451;p34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Data structure</a:t>
            </a:r>
            <a:endParaRPr/>
          </a:p>
        </p:txBody>
      </p:sp>
      <p:pic>
        <p:nvPicPr>
          <p:cNvPr id="452" name="Google Shape;45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730" y="2329083"/>
            <a:ext cx="7624108" cy="2891099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34"/>
          <p:cNvSpPr/>
          <p:nvPr/>
        </p:nvSpPr>
        <p:spPr>
          <a:xfrm>
            <a:off x="599184" y="5462819"/>
            <a:ext cx="8037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Wickham (2014), “Tidy data”, Journal of Statistical Software, 59(10)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5"/>
          <p:cNvSpPr txBox="1"/>
          <p:nvPr>
            <p:ph idx="1" type="body"/>
          </p:nvPr>
        </p:nvSpPr>
        <p:spPr>
          <a:xfrm>
            <a:off x="630657" y="1483472"/>
            <a:ext cx="7882685" cy="416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00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rPr lang="en-GB" sz="2400"/>
              <a:t>(1) Column headers are values, not variables (tidy)</a:t>
            </a:r>
            <a:endParaRPr/>
          </a:p>
          <a:p>
            <a:pPr indent="0" lvl="0" marL="127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200"/>
              <a:buNone/>
            </a:pPr>
            <a:r>
              <a:t/>
            </a:r>
            <a:endParaRPr b="1" sz="2200">
              <a:solidFill>
                <a:srgbClr val="45293F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60" name="Google Shape;460;p35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Data structure</a:t>
            </a:r>
            <a:endParaRPr/>
          </a:p>
        </p:txBody>
      </p:sp>
      <p:sp>
        <p:nvSpPr>
          <p:cNvPr id="461" name="Google Shape;461;p35"/>
          <p:cNvSpPr/>
          <p:nvPr/>
        </p:nvSpPr>
        <p:spPr>
          <a:xfrm>
            <a:off x="599184" y="5462819"/>
            <a:ext cx="8037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Wickham (2014), “Tidy data”, Journal of Statistical Software, 59(10)</a:t>
            </a:r>
            <a:endParaRPr/>
          </a:p>
        </p:txBody>
      </p:sp>
      <p:pic>
        <p:nvPicPr>
          <p:cNvPr id="462" name="Google Shape;46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7355" y="2354081"/>
            <a:ext cx="4728246" cy="2752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6"/>
          <p:cNvSpPr txBox="1"/>
          <p:nvPr>
            <p:ph idx="1" type="body"/>
          </p:nvPr>
        </p:nvSpPr>
        <p:spPr>
          <a:xfrm>
            <a:off x="630657" y="1483472"/>
            <a:ext cx="7882685" cy="416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00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rPr lang="en-GB" sz="2400"/>
              <a:t>(2) Multiple variables are stored in one column</a:t>
            </a:r>
            <a:endParaRPr/>
          </a:p>
          <a:p>
            <a:pPr indent="0" lvl="0" marL="127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200"/>
              <a:buNone/>
            </a:pPr>
            <a:r>
              <a:t/>
            </a:r>
            <a:endParaRPr b="1" sz="2200">
              <a:solidFill>
                <a:srgbClr val="45293F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69" name="Google Shape;469;p36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Data structure</a:t>
            </a:r>
            <a:endParaRPr/>
          </a:p>
        </p:txBody>
      </p:sp>
      <p:sp>
        <p:nvSpPr>
          <p:cNvPr id="470" name="Google Shape;470;p36"/>
          <p:cNvSpPr/>
          <p:nvPr/>
        </p:nvSpPr>
        <p:spPr>
          <a:xfrm>
            <a:off x="599184" y="5462819"/>
            <a:ext cx="8037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Wickham (2014), “Tidy data”, Journal of Statistical Software, 59(10)</a:t>
            </a:r>
            <a:endParaRPr/>
          </a:p>
        </p:txBody>
      </p:sp>
      <p:pic>
        <p:nvPicPr>
          <p:cNvPr id="471" name="Google Shape;47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1873" y="1934913"/>
            <a:ext cx="2703975" cy="3439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7"/>
          <p:cNvSpPr txBox="1"/>
          <p:nvPr>
            <p:ph idx="1" type="body"/>
          </p:nvPr>
        </p:nvSpPr>
        <p:spPr>
          <a:xfrm>
            <a:off x="630657" y="1483472"/>
            <a:ext cx="7882685" cy="416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00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rPr lang="en-GB" sz="2400"/>
              <a:t>(2) Multiple variables are stored in one column</a:t>
            </a:r>
            <a:endParaRPr/>
          </a:p>
          <a:p>
            <a:pPr indent="0" lvl="0" marL="127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200"/>
              <a:buNone/>
            </a:pPr>
            <a:r>
              <a:t/>
            </a:r>
            <a:endParaRPr b="1" sz="2200">
              <a:solidFill>
                <a:srgbClr val="45293F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78" name="Google Shape;478;p37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Data structure</a:t>
            </a:r>
            <a:endParaRPr/>
          </a:p>
        </p:txBody>
      </p:sp>
      <p:sp>
        <p:nvSpPr>
          <p:cNvPr id="479" name="Google Shape;479;p37"/>
          <p:cNvSpPr/>
          <p:nvPr/>
        </p:nvSpPr>
        <p:spPr>
          <a:xfrm>
            <a:off x="599184" y="5462819"/>
            <a:ext cx="8037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Wickham (2014), “Tidy data”, Journal of Statistical Software, 59(10)</a:t>
            </a:r>
            <a:endParaRPr/>
          </a:p>
        </p:txBody>
      </p:sp>
      <p:pic>
        <p:nvPicPr>
          <p:cNvPr id="480" name="Google Shape;48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1873" y="1934913"/>
            <a:ext cx="2703975" cy="343961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37"/>
          <p:cNvSpPr/>
          <p:nvPr/>
        </p:nvSpPr>
        <p:spPr>
          <a:xfrm>
            <a:off x="4120587" y="1934913"/>
            <a:ext cx="925975" cy="3439615"/>
          </a:xfrm>
          <a:prstGeom prst="rect">
            <a:avLst/>
          </a:prstGeom>
          <a:noFill/>
          <a:ln cap="flat" cmpd="sng" w="38100">
            <a:solidFill>
              <a:srgbClr val="4B79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37"/>
          <p:cNvSpPr txBox="1"/>
          <p:nvPr/>
        </p:nvSpPr>
        <p:spPr>
          <a:xfrm>
            <a:off x="5857844" y="3743010"/>
            <a:ext cx="2834743" cy="933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Sex and Age are included in this column.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3" name="Google Shape;483;p37"/>
          <p:cNvCxnSpPr/>
          <p:nvPr/>
        </p:nvCxnSpPr>
        <p:spPr>
          <a:xfrm rot="10800000">
            <a:off x="5041940" y="3429001"/>
            <a:ext cx="1144915" cy="225719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8"/>
          <p:cNvSpPr txBox="1"/>
          <p:nvPr>
            <p:ph idx="1" type="body"/>
          </p:nvPr>
        </p:nvSpPr>
        <p:spPr>
          <a:xfrm>
            <a:off x="630657" y="1483472"/>
            <a:ext cx="7882685" cy="416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00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rPr lang="en-GB" sz="2400"/>
              <a:t>(2) Multiple variables are stored in one column (tidy)</a:t>
            </a:r>
            <a:endParaRPr/>
          </a:p>
          <a:p>
            <a:pPr indent="0" lvl="0" marL="127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200"/>
              <a:buNone/>
            </a:pPr>
            <a:r>
              <a:t/>
            </a:r>
            <a:endParaRPr b="1" sz="2200">
              <a:solidFill>
                <a:srgbClr val="45293F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90" name="Google Shape;490;p38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Data structure</a:t>
            </a:r>
            <a:endParaRPr/>
          </a:p>
        </p:txBody>
      </p:sp>
      <p:sp>
        <p:nvSpPr>
          <p:cNvPr id="491" name="Google Shape;491;p38"/>
          <p:cNvSpPr/>
          <p:nvPr/>
        </p:nvSpPr>
        <p:spPr>
          <a:xfrm>
            <a:off x="599184" y="5462819"/>
            <a:ext cx="8037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Wickham (2014), “Tidy data”, Journal of Statistical Software, 59(10)</a:t>
            </a:r>
            <a:endParaRPr/>
          </a:p>
        </p:txBody>
      </p:sp>
      <p:pic>
        <p:nvPicPr>
          <p:cNvPr id="492" name="Google Shape;49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1817" y="2092569"/>
            <a:ext cx="2764501" cy="3185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9"/>
          <p:cNvSpPr txBox="1"/>
          <p:nvPr>
            <p:ph idx="1" type="body"/>
          </p:nvPr>
        </p:nvSpPr>
        <p:spPr>
          <a:xfrm>
            <a:off x="630657" y="1483472"/>
            <a:ext cx="7882685" cy="416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00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rPr lang="en-GB" sz="2400"/>
              <a:t>(3) Variables are stored in both rows and columns</a:t>
            </a:r>
            <a:endParaRPr/>
          </a:p>
          <a:p>
            <a:pPr indent="0" lvl="0" marL="127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200"/>
              <a:buNone/>
            </a:pPr>
            <a:r>
              <a:t/>
            </a:r>
            <a:endParaRPr b="1" sz="2200">
              <a:solidFill>
                <a:srgbClr val="45293F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99" name="Google Shape;499;p39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Data structure</a:t>
            </a:r>
            <a:endParaRPr/>
          </a:p>
        </p:txBody>
      </p:sp>
      <p:sp>
        <p:nvSpPr>
          <p:cNvPr id="500" name="Google Shape;500;p39"/>
          <p:cNvSpPr/>
          <p:nvPr/>
        </p:nvSpPr>
        <p:spPr>
          <a:xfrm>
            <a:off x="599184" y="5462819"/>
            <a:ext cx="8037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Wickham (2014), “Tidy data”, Journal of Statistical Software, 59(10)</a:t>
            </a:r>
            <a:endParaRPr/>
          </a:p>
        </p:txBody>
      </p:sp>
      <p:pic>
        <p:nvPicPr>
          <p:cNvPr id="501" name="Google Shape;50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5565" y="2168761"/>
            <a:ext cx="6785015" cy="2738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/>
          <p:nvPr>
            <p:ph idx="1" type="body"/>
          </p:nvPr>
        </p:nvSpPr>
        <p:spPr>
          <a:xfrm>
            <a:off x="630657" y="1483472"/>
            <a:ext cx="7882685" cy="416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00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rPr lang="en-GB" sz="2400"/>
              <a:t>(3) Variables are stored in both rows and columns</a:t>
            </a:r>
            <a:endParaRPr/>
          </a:p>
          <a:p>
            <a:pPr indent="0" lvl="0" marL="127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200"/>
              <a:buNone/>
            </a:pPr>
            <a:r>
              <a:t/>
            </a:r>
            <a:endParaRPr b="1" sz="2200">
              <a:solidFill>
                <a:srgbClr val="45293F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508" name="Google Shape;508;p40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Data structure</a:t>
            </a:r>
            <a:endParaRPr/>
          </a:p>
        </p:txBody>
      </p:sp>
      <p:sp>
        <p:nvSpPr>
          <p:cNvPr id="509" name="Google Shape;509;p40"/>
          <p:cNvSpPr/>
          <p:nvPr/>
        </p:nvSpPr>
        <p:spPr>
          <a:xfrm>
            <a:off x="599184" y="5462819"/>
            <a:ext cx="8037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Wickham (2014), “Tidy data”, Journal of Statistical Software, 59(10)</a:t>
            </a:r>
            <a:endParaRPr/>
          </a:p>
        </p:txBody>
      </p:sp>
      <p:pic>
        <p:nvPicPr>
          <p:cNvPr id="510" name="Google Shape;51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5565" y="2168761"/>
            <a:ext cx="6785015" cy="273890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0"/>
          <p:cNvSpPr/>
          <p:nvPr/>
        </p:nvSpPr>
        <p:spPr>
          <a:xfrm>
            <a:off x="4051139" y="2326512"/>
            <a:ext cx="3437681" cy="358952"/>
          </a:xfrm>
          <a:prstGeom prst="rect">
            <a:avLst/>
          </a:prstGeom>
          <a:noFill/>
          <a:ln cap="flat" cmpd="sng" w="38100">
            <a:solidFill>
              <a:srgbClr val="4B79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endParaRPr/>
          </a:p>
        </p:txBody>
      </p:sp>
      <p:sp>
        <p:nvSpPr>
          <p:cNvPr id="512" name="Google Shape;512;p40"/>
          <p:cNvSpPr txBox="1"/>
          <p:nvPr/>
        </p:nvSpPr>
        <p:spPr>
          <a:xfrm>
            <a:off x="5368818" y="4844407"/>
            <a:ext cx="2955670" cy="1555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These could be considered as values.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3" name="Google Shape;513;p40"/>
          <p:cNvCxnSpPr/>
          <p:nvPr/>
        </p:nvCxnSpPr>
        <p:spPr>
          <a:xfrm rot="10800000">
            <a:off x="5691287" y="2707128"/>
            <a:ext cx="582191" cy="1990791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Session objectives</a:t>
            </a:r>
            <a:endParaRPr/>
          </a:p>
        </p:txBody>
      </p:sp>
      <p:sp>
        <p:nvSpPr>
          <p:cNvPr id="176" name="Google Shape;176;p3"/>
          <p:cNvSpPr txBox="1"/>
          <p:nvPr>
            <p:ph idx="1" type="subTitle"/>
          </p:nvPr>
        </p:nvSpPr>
        <p:spPr>
          <a:xfrm>
            <a:off x="1021976" y="2461448"/>
            <a:ext cx="7100047" cy="23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rPr b="1" lang="en-GB"/>
              <a:t>Basics of data science:</a:t>
            </a:r>
            <a:endParaRPr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rPr lang="en-GB"/>
              <a:t>This session will present you with the </a:t>
            </a:r>
            <a:r>
              <a:rPr b="1" lang="en-GB"/>
              <a:t>foundational toolbox </a:t>
            </a:r>
            <a:r>
              <a:rPr lang="en-GB"/>
              <a:t>to get started with Data Science. </a:t>
            </a:r>
            <a:endParaRPr/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000"/>
              <a:buNone/>
            </a:pPr>
            <a:r>
              <a:t/>
            </a:r>
            <a:endParaRPr sz="1000"/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rPr lang="en-GB"/>
              <a:t>This session introduces many concepts; </a:t>
            </a:r>
            <a:r>
              <a:rPr b="1" lang="en-GB"/>
              <a:t>it is aimed to be a resource</a:t>
            </a:r>
            <a:r>
              <a:rPr lang="en-GB"/>
              <a:t> that you can build on for any of your future project. </a:t>
            </a:r>
            <a:endParaRPr/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000"/>
              <a:buNone/>
            </a:pPr>
            <a:r>
              <a:t/>
            </a:r>
            <a:endParaRPr sz="1000"/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rPr lang="en-GB"/>
              <a:t>I encourage you to open R or Rstudio to reproduce the code.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1"/>
          <p:cNvSpPr txBox="1"/>
          <p:nvPr>
            <p:ph idx="1" type="body"/>
          </p:nvPr>
        </p:nvSpPr>
        <p:spPr>
          <a:xfrm>
            <a:off x="630657" y="1483472"/>
            <a:ext cx="7882685" cy="416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00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rPr lang="en-GB" sz="2400"/>
              <a:t>(3) Variables are stored in both rows and columns</a:t>
            </a:r>
            <a:endParaRPr/>
          </a:p>
          <a:p>
            <a:pPr indent="0" lvl="0" marL="127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200"/>
              <a:buNone/>
            </a:pPr>
            <a:r>
              <a:t/>
            </a:r>
            <a:endParaRPr b="1" sz="2200">
              <a:solidFill>
                <a:srgbClr val="45293F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520" name="Google Shape;520;p41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Data structure</a:t>
            </a:r>
            <a:endParaRPr/>
          </a:p>
        </p:txBody>
      </p:sp>
      <p:sp>
        <p:nvSpPr>
          <p:cNvPr id="521" name="Google Shape;521;p41"/>
          <p:cNvSpPr/>
          <p:nvPr/>
        </p:nvSpPr>
        <p:spPr>
          <a:xfrm>
            <a:off x="599184" y="5462819"/>
            <a:ext cx="8037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Wickham (2014), “Tidy data”, Journal of Statistical Software, 59(10)</a:t>
            </a:r>
            <a:endParaRPr/>
          </a:p>
        </p:txBody>
      </p:sp>
      <p:pic>
        <p:nvPicPr>
          <p:cNvPr id="522" name="Google Shape;52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5565" y="2168761"/>
            <a:ext cx="6785015" cy="273890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1"/>
          <p:cNvSpPr/>
          <p:nvPr/>
        </p:nvSpPr>
        <p:spPr>
          <a:xfrm>
            <a:off x="3173793" y="2326511"/>
            <a:ext cx="1018573" cy="2581155"/>
          </a:xfrm>
          <a:prstGeom prst="rect">
            <a:avLst/>
          </a:prstGeom>
          <a:noFill/>
          <a:ln cap="flat" cmpd="sng" w="38100">
            <a:solidFill>
              <a:srgbClr val="4B79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41"/>
          <p:cNvSpPr txBox="1"/>
          <p:nvPr/>
        </p:nvSpPr>
        <p:spPr>
          <a:xfrm>
            <a:off x="5368818" y="4844407"/>
            <a:ext cx="2955670" cy="1555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These could be considered as variable.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5" name="Google Shape;525;p41"/>
          <p:cNvCxnSpPr/>
          <p:nvPr/>
        </p:nvCxnSpPr>
        <p:spPr>
          <a:xfrm rot="10800000">
            <a:off x="4192366" y="4172537"/>
            <a:ext cx="1027816" cy="882315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2"/>
          <p:cNvSpPr txBox="1"/>
          <p:nvPr>
            <p:ph idx="1" type="body"/>
          </p:nvPr>
        </p:nvSpPr>
        <p:spPr>
          <a:xfrm>
            <a:off x="630657" y="1483472"/>
            <a:ext cx="7882685" cy="416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00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rPr lang="en-GB" sz="2400"/>
              <a:t>(3) Variables are stored in both rows and columns (tidy)</a:t>
            </a:r>
            <a:endParaRPr/>
          </a:p>
          <a:p>
            <a:pPr indent="0" lvl="0" marL="127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200"/>
              <a:buNone/>
            </a:pPr>
            <a:r>
              <a:t/>
            </a:r>
            <a:endParaRPr b="1" sz="2200">
              <a:solidFill>
                <a:srgbClr val="45293F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532" name="Google Shape;532;p42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Data structure</a:t>
            </a:r>
            <a:endParaRPr/>
          </a:p>
        </p:txBody>
      </p:sp>
      <p:sp>
        <p:nvSpPr>
          <p:cNvPr id="533" name="Google Shape;533;p42"/>
          <p:cNvSpPr/>
          <p:nvPr/>
        </p:nvSpPr>
        <p:spPr>
          <a:xfrm>
            <a:off x="599184" y="5462819"/>
            <a:ext cx="8037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Wickham (2014), “Tidy data”, Journal of Statistical Software, 59(10)</a:t>
            </a:r>
            <a:endParaRPr/>
          </a:p>
        </p:txBody>
      </p:sp>
      <p:pic>
        <p:nvPicPr>
          <p:cNvPr id="534" name="Google Shape;53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7427" y="2266045"/>
            <a:ext cx="3469833" cy="284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3"/>
          <p:cNvSpPr txBox="1"/>
          <p:nvPr>
            <p:ph idx="1" type="body"/>
          </p:nvPr>
        </p:nvSpPr>
        <p:spPr>
          <a:xfrm>
            <a:off x="630657" y="1483472"/>
            <a:ext cx="7882685" cy="416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00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rPr lang="en-GB" sz="2400"/>
              <a:t>(4) Multiple types in one table</a:t>
            </a:r>
            <a:endParaRPr/>
          </a:p>
          <a:p>
            <a:pPr indent="0" lvl="0" marL="127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200"/>
              <a:buNone/>
            </a:pPr>
            <a:r>
              <a:t/>
            </a:r>
            <a:endParaRPr b="1" sz="2200">
              <a:solidFill>
                <a:srgbClr val="45293F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541" name="Google Shape;541;p43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Data structure</a:t>
            </a:r>
            <a:endParaRPr/>
          </a:p>
        </p:txBody>
      </p:sp>
      <p:sp>
        <p:nvSpPr>
          <p:cNvPr id="542" name="Google Shape;542;p43"/>
          <p:cNvSpPr/>
          <p:nvPr/>
        </p:nvSpPr>
        <p:spPr>
          <a:xfrm>
            <a:off x="599184" y="5462819"/>
            <a:ext cx="8037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Wickham (2014), “Tidy data”, Journal of Statistical Software, 59(10)</a:t>
            </a:r>
            <a:endParaRPr/>
          </a:p>
        </p:txBody>
      </p:sp>
      <p:pic>
        <p:nvPicPr>
          <p:cNvPr id="543" name="Google Shape;54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1504" y="2024792"/>
            <a:ext cx="6334086" cy="3394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4"/>
          <p:cNvSpPr txBox="1"/>
          <p:nvPr>
            <p:ph idx="1" type="body"/>
          </p:nvPr>
        </p:nvSpPr>
        <p:spPr>
          <a:xfrm>
            <a:off x="630657" y="1483472"/>
            <a:ext cx="7882685" cy="416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00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rPr lang="en-GB" sz="2400"/>
              <a:t>Multiple types in one table</a:t>
            </a:r>
            <a:endParaRPr/>
          </a:p>
          <a:p>
            <a:pPr indent="0" lvl="0" marL="127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200"/>
              <a:buNone/>
            </a:pPr>
            <a:r>
              <a:t/>
            </a:r>
            <a:endParaRPr b="1" sz="2200">
              <a:solidFill>
                <a:srgbClr val="45293F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550" name="Google Shape;550;p44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Data structure</a:t>
            </a:r>
            <a:endParaRPr/>
          </a:p>
        </p:txBody>
      </p:sp>
      <p:sp>
        <p:nvSpPr>
          <p:cNvPr id="551" name="Google Shape;551;p44"/>
          <p:cNvSpPr/>
          <p:nvPr/>
        </p:nvSpPr>
        <p:spPr>
          <a:xfrm>
            <a:off x="599184" y="5462819"/>
            <a:ext cx="8037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Wickham (2014), “Tidy data”, Journal of Statistical Software, 59(10)</a:t>
            </a:r>
            <a:endParaRPr/>
          </a:p>
        </p:txBody>
      </p:sp>
      <p:pic>
        <p:nvPicPr>
          <p:cNvPr id="552" name="Google Shape;55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1504" y="2024792"/>
            <a:ext cx="6334086" cy="3394615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44"/>
          <p:cNvSpPr/>
          <p:nvPr/>
        </p:nvSpPr>
        <p:spPr>
          <a:xfrm>
            <a:off x="1458410" y="2125241"/>
            <a:ext cx="3940968" cy="3141750"/>
          </a:xfrm>
          <a:prstGeom prst="rect">
            <a:avLst/>
          </a:prstGeom>
          <a:noFill/>
          <a:ln cap="flat" cmpd="sng" w="38100">
            <a:solidFill>
              <a:srgbClr val="4B79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endParaRPr/>
          </a:p>
        </p:txBody>
      </p:sp>
      <p:sp>
        <p:nvSpPr>
          <p:cNvPr id="554" name="Google Shape;554;p44"/>
          <p:cNvSpPr txBox="1"/>
          <p:nvPr/>
        </p:nvSpPr>
        <p:spPr>
          <a:xfrm>
            <a:off x="630657" y="4168650"/>
            <a:ext cx="9087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Table 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44"/>
          <p:cNvSpPr txBox="1"/>
          <p:nvPr/>
        </p:nvSpPr>
        <p:spPr>
          <a:xfrm>
            <a:off x="7564054" y="3670871"/>
            <a:ext cx="9087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A8401B"/>
                </a:solidFill>
                <a:latin typeface="Arial"/>
                <a:ea typeface="Arial"/>
                <a:cs typeface="Arial"/>
                <a:sym typeface="Arial"/>
              </a:rPr>
              <a:t>Table 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A8401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44"/>
          <p:cNvSpPr/>
          <p:nvPr/>
        </p:nvSpPr>
        <p:spPr>
          <a:xfrm>
            <a:off x="3535800" y="2111095"/>
            <a:ext cx="3940968" cy="314175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5"/>
          <p:cNvSpPr txBox="1"/>
          <p:nvPr>
            <p:ph idx="1" type="body"/>
          </p:nvPr>
        </p:nvSpPr>
        <p:spPr>
          <a:xfrm>
            <a:off x="630657" y="1483472"/>
            <a:ext cx="7882685" cy="416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00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rPr lang="en-GB" sz="2400"/>
              <a:t>Multiple types in one table (tidy)</a:t>
            </a:r>
            <a:endParaRPr/>
          </a:p>
          <a:p>
            <a:pPr indent="0" lvl="0" marL="127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200"/>
              <a:buNone/>
            </a:pPr>
            <a:r>
              <a:t/>
            </a:r>
            <a:endParaRPr b="1" sz="2200">
              <a:solidFill>
                <a:srgbClr val="45293F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563" name="Google Shape;563;p45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Data structure</a:t>
            </a:r>
            <a:endParaRPr/>
          </a:p>
        </p:txBody>
      </p:sp>
      <p:sp>
        <p:nvSpPr>
          <p:cNvPr id="564" name="Google Shape;564;p45"/>
          <p:cNvSpPr/>
          <p:nvPr/>
        </p:nvSpPr>
        <p:spPr>
          <a:xfrm>
            <a:off x="599184" y="5462819"/>
            <a:ext cx="8037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Wickham (2014), “Tidy data”, Journal of Statistical Software, 59(10)</a:t>
            </a:r>
            <a:endParaRPr/>
          </a:p>
        </p:txBody>
      </p:sp>
      <p:pic>
        <p:nvPicPr>
          <p:cNvPr id="565" name="Google Shape;56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5162" y="2018639"/>
            <a:ext cx="6301613" cy="33558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6" name="Google Shape;566;p45"/>
          <p:cNvCxnSpPr/>
          <p:nvPr/>
        </p:nvCxnSpPr>
        <p:spPr>
          <a:xfrm>
            <a:off x="5410200" y="1676400"/>
            <a:ext cx="0" cy="3786419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6"/>
          <p:cNvSpPr txBox="1"/>
          <p:nvPr>
            <p:ph idx="1" type="body"/>
          </p:nvPr>
        </p:nvSpPr>
        <p:spPr>
          <a:xfrm>
            <a:off x="630657" y="1483472"/>
            <a:ext cx="7979943" cy="416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rPr lang="en-GB" sz="2400"/>
              <a:t>To sum up the most frequent problems with untidy datasets: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000"/>
              <a:buNone/>
            </a:pPr>
            <a:r>
              <a:t/>
            </a:r>
            <a:endParaRPr sz="1000"/>
          </a:p>
          <a:p>
            <a:pPr indent="-320675" lvl="0" marL="72072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200"/>
              <a:buFont typeface="Arial"/>
              <a:buChar char="•"/>
            </a:pPr>
            <a:r>
              <a:rPr lang="en-GB" sz="2200"/>
              <a:t>Column headers are values, not variables</a:t>
            </a:r>
            <a:endParaRPr/>
          </a:p>
          <a:p>
            <a:pPr indent="-320675" lvl="0" marL="72072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200"/>
              <a:buFont typeface="Arial"/>
              <a:buChar char="•"/>
            </a:pPr>
            <a:r>
              <a:rPr lang="en-GB" sz="2200"/>
              <a:t>Multiple variables are stored in one column</a:t>
            </a:r>
            <a:endParaRPr/>
          </a:p>
          <a:p>
            <a:pPr indent="-320675" lvl="0" marL="72072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200"/>
              <a:buFont typeface="Arial"/>
              <a:buChar char="•"/>
            </a:pPr>
            <a:r>
              <a:rPr lang="en-GB" sz="2200"/>
              <a:t>Variables are stored in both rows and columns</a:t>
            </a:r>
            <a:endParaRPr/>
          </a:p>
          <a:p>
            <a:pPr indent="-320675" lvl="0" marL="72072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200"/>
              <a:buFont typeface="Arial"/>
              <a:buChar char="•"/>
            </a:pPr>
            <a:r>
              <a:rPr lang="en-GB" sz="2200"/>
              <a:t>Multiple types of observational units are stored in the same table</a:t>
            </a:r>
            <a:endParaRPr/>
          </a:p>
          <a:p>
            <a:pPr indent="-320675" lvl="0" marL="72072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200"/>
              <a:buFont typeface="Arial"/>
              <a:buChar char="•"/>
            </a:pPr>
            <a:r>
              <a:rPr lang="en-GB" sz="2200"/>
              <a:t>A single observational unit is stored in multiple tables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573" name="Google Shape;573;p46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Data structure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7"/>
          <p:cNvSpPr txBox="1"/>
          <p:nvPr>
            <p:ph type="ctrTitle"/>
          </p:nvPr>
        </p:nvSpPr>
        <p:spPr>
          <a:xfrm>
            <a:off x="1143000" y="463458"/>
            <a:ext cx="6858000" cy="426172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Tools to make a database tidy:</a:t>
            </a:r>
            <a:endParaRPr/>
          </a:p>
        </p:txBody>
      </p:sp>
      <p:pic>
        <p:nvPicPr>
          <p:cNvPr id="580" name="Google Shape;58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29747" y="3796172"/>
            <a:ext cx="1242253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3796172"/>
            <a:ext cx="1242253" cy="14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322" y="1296681"/>
            <a:ext cx="8185355" cy="2132319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48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Dplyr: functions for tidying</a:t>
            </a:r>
            <a:endParaRPr/>
          </a:p>
        </p:txBody>
      </p:sp>
      <p:pic>
        <p:nvPicPr>
          <p:cNvPr id="589" name="Google Shape;589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2132" y="1989000"/>
            <a:ext cx="1242253" cy="14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322" y="1296681"/>
            <a:ext cx="8185355" cy="2132319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49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Dplyr: functions for tidying</a:t>
            </a:r>
            <a:endParaRPr/>
          </a:p>
        </p:txBody>
      </p:sp>
      <p:sp>
        <p:nvSpPr>
          <p:cNvPr id="597" name="Google Shape;597;p49"/>
          <p:cNvSpPr txBox="1"/>
          <p:nvPr>
            <p:ph idx="1" type="body"/>
          </p:nvPr>
        </p:nvSpPr>
        <p:spPr>
          <a:xfrm>
            <a:off x="1041722" y="3899646"/>
            <a:ext cx="7741916" cy="17343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rPr lang="en-GB"/>
              <a:t>These functions enable to prepare datasets for analysis looking at </a:t>
            </a:r>
            <a:r>
              <a:rPr b="1" lang="en-GB"/>
              <a:t>variables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rPr lang="en-GB"/>
              <a:t>Making operation on </a:t>
            </a:r>
            <a:r>
              <a:rPr b="1" lang="en-GB"/>
              <a:t>columns</a:t>
            </a:r>
            <a:r>
              <a:rPr lang="en-GB"/>
              <a:t>: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rPr lang="en-GB"/>
              <a:t>	🡪 Only keep columns needed for the analysis (select)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rPr lang="en-GB"/>
              <a:t>	🡪 Make new variables (columns) from previous variables (Mutate)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rPr lang="en-GB"/>
              <a:t>	🡪 Arrange columns in a specific way (select – again)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rPr lang="en-GB"/>
              <a:t>🡪 Change variable name to be more understandable (rename). 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rPr lang="en-GB"/>
              <a:t>Cheatsheet: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https://raw.githubusercontent.com/rstudio/cheatsheets/main/data-transformation.pdf</a:t>
            </a:r>
            <a:r>
              <a:rPr lang="en-GB"/>
              <a:t> </a:t>
            </a:r>
            <a:endParaRPr/>
          </a:p>
        </p:txBody>
      </p:sp>
      <p:pic>
        <p:nvPicPr>
          <p:cNvPr id="598" name="Google Shape;598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72132" y="1989000"/>
            <a:ext cx="1242253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49"/>
          <p:cNvSpPr/>
          <p:nvPr/>
        </p:nvSpPr>
        <p:spPr>
          <a:xfrm>
            <a:off x="788262" y="1989000"/>
            <a:ext cx="4964837" cy="554175"/>
          </a:xfrm>
          <a:prstGeom prst="rect">
            <a:avLst/>
          </a:prstGeom>
          <a:noFill/>
          <a:ln cap="flat" cmpd="sng" w="38100">
            <a:solidFill>
              <a:srgbClr val="4B79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6918" y="1900315"/>
            <a:ext cx="4447082" cy="3057369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50"/>
          <p:cNvSpPr txBox="1"/>
          <p:nvPr>
            <p:ph idx="4294967295" type="body"/>
          </p:nvPr>
        </p:nvSpPr>
        <p:spPr>
          <a:xfrm>
            <a:off x="337897" y="2148430"/>
            <a:ext cx="4359021" cy="30114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B79A5"/>
              </a:buClr>
              <a:buSzPts val="1600"/>
              <a:buNone/>
            </a:pPr>
            <a:r>
              <a:rPr lang="en-GB">
                <a:solidFill>
                  <a:srgbClr val="4B79A5"/>
                </a:solidFill>
              </a:rPr>
              <a:t>Variable names is very important to make code understandable for others but for you future self!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B79A5"/>
              </a:buClr>
              <a:buSzPts val="1600"/>
              <a:buNone/>
            </a:pPr>
            <a:r>
              <a:rPr lang="en-GB">
                <a:solidFill>
                  <a:srgbClr val="4B79A5"/>
                </a:solidFill>
              </a:rPr>
              <a:t>(coding standard)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</a:pPr>
            <a:r>
              <a:t/>
            </a:r>
            <a:endParaRPr>
              <a:solidFill>
                <a:srgbClr val="4B79A5"/>
              </a:solidFill>
            </a:endParaRPr>
          </a:p>
          <a:p>
            <a:pPr indent="-285750" lvl="0" marL="28575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B79A5"/>
              </a:buClr>
              <a:buSzPts val="1600"/>
              <a:buFont typeface="Noto Sans Symbols"/>
              <a:buChar char="🡪"/>
            </a:pPr>
            <a:r>
              <a:rPr lang="en-GB">
                <a:solidFill>
                  <a:srgbClr val="4B79A5"/>
                </a:solidFill>
              </a:rPr>
              <a:t>Use descriptive name (descriptive strings)</a:t>
            </a:r>
            <a:endParaRPr/>
          </a:p>
          <a:p>
            <a:pPr indent="-285750" lvl="0" marL="28575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B79A5"/>
              </a:buClr>
              <a:buSzPts val="1600"/>
              <a:buFont typeface="Noto Sans Symbols"/>
              <a:buChar char="🡪"/>
            </a:pPr>
            <a:r>
              <a:rPr lang="en-GB">
                <a:solidFill>
                  <a:srgbClr val="4B79A5"/>
                </a:solidFill>
              </a:rPr>
              <a:t>You can use multiple words using camel</a:t>
            </a:r>
            <a:r>
              <a:rPr b="1" lang="en-GB">
                <a:solidFill>
                  <a:srgbClr val="9E537B"/>
                </a:solidFill>
              </a:rPr>
              <a:t>C</a:t>
            </a:r>
            <a:r>
              <a:rPr lang="en-GB">
                <a:solidFill>
                  <a:srgbClr val="4B79A5"/>
                </a:solidFill>
              </a:rPr>
              <a:t>ase, snake</a:t>
            </a:r>
            <a:r>
              <a:rPr b="1" lang="en-GB">
                <a:solidFill>
                  <a:srgbClr val="9E537B"/>
                </a:solidFill>
              </a:rPr>
              <a:t>_</a:t>
            </a:r>
            <a:r>
              <a:rPr lang="en-GB">
                <a:solidFill>
                  <a:srgbClr val="4B79A5"/>
                </a:solidFill>
              </a:rPr>
              <a:t>case, kebab</a:t>
            </a:r>
            <a:r>
              <a:rPr b="1" lang="en-GB">
                <a:solidFill>
                  <a:srgbClr val="9E537B"/>
                </a:solidFill>
              </a:rPr>
              <a:t>-</a:t>
            </a:r>
            <a:r>
              <a:rPr lang="en-GB">
                <a:solidFill>
                  <a:srgbClr val="4B79A5"/>
                </a:solidFill>
              </a:rPr>
              <a:t>case, </a:t>
            </a:r>
            <a:r>
              <a:rPr b="1" lang="en-GB">
                <a:solidFill>
                  <a:srgbClr val="9E537B"/>
                </a:solidFill>
              </a:rPr>
              <a:t>P</a:t>
            </a:r>
            <a:r>
              <a:rPr lang="en-GB">
                <a:solidFill>
                  <a:srgbClr val="4B79A5"/>
                </a:solidFill>
              </a:rPr>
              <a:t>ascal</a:t>
            </a:r>
            <a:r>
              <a:rPr b="1" lang="en-GB">
                <a:solidFill>
                  <a:srgbClr val="9E537B"/>
                </a:solidFill>
              </a:rPr>
              <a:t>C</a:t>
            </a:r>
            <a:r>
              <a:rPr lang="en-GB">
                <a:solidFill>
                  <a:srgbClr val="4B79A5"/>
                </a:solidFill>
              </a:rPr>
              <a:t>ase 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</a:pPr>
            <a:r>
              <a:t/>
            </a:r>
            <a:endParaRPr>
              <a:solidFill>
                <a:srgbClr val="4B79A5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B79A5"/>
              </a:buClr>
              <a:buSzPts val="1600"/>
              <a:buNone/>
            </a:pPr>
            <a:r>
              <a:rPr lang="en-GB">
                <a:solidFill>
                  <a:srgbClr val="4B79A5"/>
                </a:solidFill>
              </a:rPr>
              <a:t>In naming variables you cannot use spaces between words. </a:t>
            </a:r>
            <a:endParaRPr>
              <a:solidFill>
                <a:srgbClr val="4B79A5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B79A5"/>
              </a:buClr>
              <a:buSzPts val="1600"/>
              <a:buNone/>
            </a:pPr>
            <a:r>
              <a:t/>
            </a:r>
            <a:endParaRPr>
              <a:solidFill>
                <a:srgbClr val="4B79A5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B79A5"/>
              </a:buClr>
              <a:buSzPts val="1600"/>
              <a:buNone/>
            </a:pPr>
            <a:r>
              <a:rPr lang="en-GB">
                <a:solidFill>
                  <a:srgbClr val="4B79A5"/>
                </a:solidFill>
              </a:rPr>
              <a:t>It varies from programmer to programmer and even language to language and type to type: </a:t>
            </a:r>
            <a:br>
              <a:rPr lang="en-GB">
                <a:solidFill>
                  <a:srgbClr val="4B79A5"/>
                </a:solidFill>
              </a:rPr>
            </a:br>
            <a:r>
              <a:rPr lang="en-GB" u="sng">
                <a:solidFill>
                  <a:schemeClr val="hlink"/>
                </a:solidFill>
                <a:hlinkClick r:id="rId4"/>
              </a:rPr>
              <a:t>https://en.wikipedia.org/wiki/Naming_convention_(programming)</a:t>
            </a:r>
            <a:r>
              <a:rPr lang="en-GB">
                <a:solidFill>
                  <a:srgbClr val="4B79A5"/>
                </a:solidFill>
              </a:rPr>
              <a:t> for more information</a:t>
            </a:r>
            <a:endParaRPr>
              <a:solidFill>
                <a:srgbClr val="4B79A5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</a:pPr>
            <a:r>
              <a:t/>
            </a:r>
            <a:endParaRPr>
              <a:solidFill>
                <a:srgbClr val="4B79A5"/>
              </a:solidFill>
            </a:endParaRPr>
          </a:p>
        </p:txBody>
      </p:sp>
      <p:grpSp>
        <p:nvGrpSpPr>
          <p:cNvPr id="607" name="Google Shape;607;p50"/>
          <p:cNvGrpSpPr/>
          <p:nvPr/>
        </p:nvGrpSpPr>
        <p:grpSpPr>
          <a:xfrm rot="-1815070">
            <a:off x="501946" y="383148"/>
            <a:ext cx="2117319" cy="1107996"/>
            <a:chOff x="2236967" y="2090737"/>
            <a:chExt cx="2117319" cy="1107996"/>
          </a:xfrm>
        </p:grpSpPr>
        <p:sp>
          <p:nvSpPr>
            <p:cNvPr id="608" name="Google Shape;608;p50"/>
            <p:cNvSpPr txBox="1"/>
            <p:nvPr/>
          </p:nvSpPr>
          <p:spPr>
            <a:xfrm>
              <a:off x="2479040" y="2090737"/>
              <a:ext cx="1875246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6600">
                  <a:solidFill>
                    <a:srgbClr val="C00000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TIP</a:t>
              </a:r>
              <a:endParaRPr b="1" sz="8000">
                <a:solidFill>
                  <a:srgbClr val="C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609" name="Google Shape;609;p50"/>
            <p:cNvSpPr/>
            <p:nvPr/>
          </p:nvSpPr>
          <p:spPr>
            <a:xfrm>
              <a:off x="2336799" y="2148114"/>
              <a:ext cx="1567543" cy="993243"/>
            </a:xfrm>
            <a:prstGeom prst="roundRect">
              <a:avLst>
                <a:gd fmla="val 16667" name="adj"/>
              </a:avLst>
            </a:prstGeom>
            <a:noFill/>
            <a:ln cap="flat" cmpd="sng" w="1016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0" name="Google Shape;610;p50"/>
            <p:cNvPicPr preferRelativeResize="0"/>
            <p:nvPr/>
          </p:nvPicPr>
          <p:blipFill rotWithShape="1">
            <a:blip r:embed="rId5">
              <a:alphaModFix/>
            </a:blip>
            <a:srcRect b="33352" l="41368" r="21492" t="42745"/>
            <a:stretch/>
          </p:blipFill>
          <p:spPr>
            <a:xfrm>
              <a:off x="2236967" y="2090737"/>
              <a:ext cx="1721558" cy="11079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1" name="Google Shape;611;p50"/>
          <p:cNvSpPr txBox="1"/>
          <p:nvPr/>
        </p:nvSpPr>
        <p:spPr>
          <a:xfrm>
            <a:off x="2963312" y="672310"/>
            <a:ext cx="5813680" cy="706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4B79A5"/>
                </a:solidFill>
                <a:latin typeface="Arial"/>
                <a:ea typeface="Arial"/>
                <a:cs typeface="Arial"/>
                <a:sym typeface="Arial"/>
              </a:rPr>
              <a:t>Name columns and variables</a:t>
            </a:r>
            <a:endParaRPr/>
          </a:p>
        </p:txBody>
      </p:sp>
      <p:sp>
        <p:nvSpPr>
          <p:cNvPr id="612" name="Google Shape;612;p50"/>
          <p:cNvSpPr txBox="1"/>
          <p:nvPr/>
        </p:nvSpPr>
        <p:spPr>
          <a:xfrm>
            <a:off x="6817659" y="54864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Artwork by </a:t>
            </a:r>
            <a:r>
              <a:rPr lang="en-GB" sz="12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@allison_horst</a:t>
            </a: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 Practical objectives</a:t>
            </a:r>
            <a:endParaRPr/>
          </a:p>
        </p:txBody>
      </p:sp>
      <p:sp>
        <p:nvSpPr>
          <p:cNvPr id="183" name="Google Shape;183;p4"/>
          <p:cNvSpPr txBox="1"/>
          <p:nvPr>
            <p:ph idx="1" type="subTitle"/>
          </p:nvPr>
        </p:nvSpPr>
        <p:spPr>
          <a:xfrm>
            <a:off x="1143000" y="2448000"/>
            <a:ext cx="6858000" cy="23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rPr b="1" lang="en-GB"/>
              <a:t>Bases of data science</a:t>
            </a:r>
            <a:r>
              <a:rPr lang="en-GB"/>
              <a:t>:</a:t>
            </a:r>
            <a:endParaRPr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t/>
            </a:r>
            <a:endParaRPr/>
          </a:p>
          <a:p>
            <a:pPr indent="-457200" lvl="0" marL="45720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AutoNum type="arabicParenR"/>
            </a:pPr>
            <a:r>
              <a:rPr lang="en-GB"/>
              <a:t>Data types and structure</a:t>
            </a:r>
            <a:endParaRPr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100"/>
              <a:buNone/>
            </a:pPr>
            <a:r>
              <a:rPr lang="en-GB" sz="2100"/>
              <a:t>Is there a better data structure to analyse data?</a:t>
            </a:r>
            <a:endParaRPr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000"/>
              <a:buNone/>
            </a:pPr>
            <a:r>
              <a:t/>
            </a:r>
            <a:endParaRPr sz="2000"/>
          </a:p>
          <a:p>
            <a:pPr indent="-457200" lvl="0" marL="45720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Font typeface="Georgia"/>
              <a:buAutoNum type="arabicParenR" startAt="2"/>
            </a:pPr>
            <a:r>
              <a:rPr lang="en-GB"/>
              <a:t>General programming logic </a:t>
            </a:r>
            <a:endParaRPr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100"/>
              <a:buNone/>
            </a:pPr>
            <a:r>
              <a:rPr lang="en-GB" sz="2100"/>
              <a:t>What are the general operators to give commands to a computer? 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Google Shape;61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322" y="1296681"/>
            <a:ext cx="8185355" cy="2132319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51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Dplyr: functions for tidying</a:t>
            </a:r>
            <a:endParaRPr/>
          </a:p>
        </p:txBody>
      </p:sp>
      <p:sp>
        <p:nvSpPr>
          <p:cNvPr id="620" name="Google Shape;620;p51"/>
          <p:cNvSpPr txBox="1"/>
          <p:nvPr>
            <p:ph idx="1" type="body"/>
          </p:nvPr>
        </p:nvSpPr>
        <p:spPr>
          <a:xfrm>
            <a:off x="705462" y="3922796"/>
            <a:ext cx="7733073" cy="17343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rPr lang="en-GB"/>
              <a:t>These functions enable to clean datasets for analysis making operation on </a:t>
            </a:r>
            <a:r>
              <a:rPr b="1" lang="en-GB"/>
              <a:t>entries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rPr lang="en-GB"/>
              <a:t>Making operation on</a:t>
            </a:r>
            <a:r>
              <a:rPr b="1" lang="en-GB"/>
              <a:t> rows</a:t>
            </a:r>
            <a:r>
              <a:rPr lang="en-GB"/>
              <a:t>: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rPr lang="en-GB"/>
              <a:t>	🡪 Only keep entries of interest (filter)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rPr lang="en-GB"/>
              <a:t>				two main uses: dealing entries with incomplete or erroneous data 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rPr lang="en-GB"/>
              <a:t>															analyse a subset of the data wit specific 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rPr lang="en-GB"/>
              <a:t>															characteristics (e.g. variables)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rPr lang="en-GB"/>
              <a:t>	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rPr lang="en-GB"/>
              <a:t>	🡪 Arrange columns in a specific way (arrange)</a:t>
            </a:r>
            <a:endParaRPr/>
          </a:p>
        </p:txBody>
      </p:sp>
      <p:pic>
        <p:nvPicPr>
          <p:cNvPr id="621" name="Google Shape;621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2132" y="1989000"/>
            <a:ext cx="1242253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51"/>
          <p:cNvSpPr/>
          <p:nvPr/>
        </p:nvSpPr>
        <p:spPr>
          <a:xfrm flipH="1" rot="10800000">
            <a:off x="788262" y="2543175"/>
            <a:ext cx="4964837" cy="885825"/>
          </a:xfrm>
          <a:prstGeom prst="rect">
            <a:avLst/>
          </a:prstGeom>
          <a:noFill/>
          <a:ln cap="flat" cmpd="sng" w="38100">
            <a:solidFill>
              <a:srgbClr val="4B79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322" y="1296681"/>
            <a:ext cx="8185355" cy="2132319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52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Dplyr: functions for tidying</a:t>
            </a:r>
            <a:endParaRPr/>
          </a:p>
        </p:txBody>
      </p:sp>
      <p:sp>
        <p:nvSpPr>
          <p:cNvPr id="630" name="Google Shape;630;p52"/>
          <p:cNvSpPr txBox="1"/>
          <p:nvPr>
            <p:ph idx="1" type="body"/>
          </p:nvPr>
        </p:nvSpPr>
        <p:spPr>
          <a:xfrm>
            <a:off x="1041722" y="3899646"/>
            <a:ext cx="7741916" cy="17343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rPr lang="en-GB"/>
              <a:t>These functions enable to prepare datasets for analysis looking at variables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rPr lang="en-GB"/>
              <a:t>Simplifying the dataset: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rPr lang="en-GB"/>
              <a:t>	🡪 Summarise: enables to reduce the size of the existing data frame, with summary statistics.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rPr lang="en-GB"/>
              <a:t>  🡪 With group_by(), we can generate such summary for observations sharing the same characteristics.</a:t>
            </a:r>
            <a:endParaRPr/>
          </a:p>
        </p:txBody>
      </p:sp>
      <p:pic>
        <p:nvPicPr>
          <p:cNvPr id="631" name="Google Shape;631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2132" y="1989000"/>
            <a:ext cx="1242253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52"/>
          <p:cNvSpPr/>
          <p:nvPr/>
        </p:nvSpPr>
        <p:spPr>
          <a:xfrm flipH="1" rot="10800000">
            <a:off x="788262" y="2543175"/>
            <a:ext cx="4964837" cy="885825"/>
          </a:xfrm>
          <a:prstGeom prst="rect">
            <a:avLst/>
          </a:prstGeom>
          <a:noFill/>
          <a:ln cap="flat" cmpd="sng" w="38100">
            <a:solidFill>
              <a:srgbClr val="4B79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3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TidyR: functions for tidying</a:t>
            </a:r>
            <a:endParaRPr/>
          </a:p>
        </p:txBody>
      </p:sp>
      <p:sp>
        <p:nvSpPr>
          <p:cNvPr id="639" name="Google Shape;639;p53"/>
          <p:cNvSpPr txBox="1"/>
          <p:nvPr>
            <p:ph idx="1" type="body"/>
          </p:nvPr>
        </p:nvSpPr>
        <p:spPr>
          <a:xfrm>
            <a:off x="822919" y="3973797"/>
            <a:ext cx="7741916" cy="17343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rPr lang="en-GB"/>
              <a:t>In September 2019 the package tidyr has been updated, the functions for gather and spread have been updated. </a:t>
            </a:r>
            <a:endParaRPr/>
          </a:p>
        </p:txBody>
      </p:sp>
      <p:pic>
        <p:nvPicPr>
          <p:cNvPr id="640" name="Google Shape;64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263" y="1178390"/>
            <a:ext cx="6423949" cy="2721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3484" y="1989000"/>
            <a:ext cx="1242253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53"/>
          <p:cNvSpPr/>
          <p:nvPr/>
        </p:nvSpPr>
        <p:spPr>
          <a:xfrm rot="-5400000">
            <a:off x="139736" y="2250624"/>
            <a:ext cx="1439999" cy="1560443"/>
          </a:xfrm>
          <a:custGeom>
            <a:rect b="b" l="l" r="r" t="t"/>
            <a:pathLst>
              <a:path extrusionOk="0" h="120000" w="120000">
                <a:moveTo>
                  <a:pt x="7500" y="60000"/>
                </a:moveTo>
                <a:lnTo>
                  <a:pt x="7500" y="60000"/>
                </a:lnTo>
                <a:cubicBezTo>
                  <a:pt x="7500" y="33353"/>
                  <a:pt x="27041" y="10836"/>
                  <a:pt x="53174" y="7372"/>
                </a:cubicBezTo>
                <a:cubicBezTo>
                  <a:pt x="79306" y="3907"/>
                  <a:pt x="103929" y="20568"/>
                  <a:pt x="110725" y="46314"/>
                </a:cubicBezTo>
                <a:lnTo>
                  <a:pt x="117976" y="46314"/>
                </a:lnTo>
                <a:lnTo>
                  <a:pt x="105000" y="60000"/>
                </a:lnTo>
                <a:lnTo>
                  <a:pt x="87976" y="46314"/>
                </a:lnTo>
                <a:lnTo>
                  <a:pt x="95145" y="46314"/>
                </a:lnTo>
                <a:lnTo>
                  <a:pt x="95145" y="46314"/>
                </a:lnTo>
                <a:cubicBezTo>
                  <a:pt x="88815" y="28519"/>
                  <a:pt x="71215" y="18020"/>
                  <a:pt x="53355" y="21384"/>
                </a:cubicBezTo>
                <a:cubicBezTo>
                  <a:pt x="35495" y="24749"/>
                  <a:pt x="22500" y="41012"/>
                  <a:pt x="22500" y="60000"/>
                </a:cubicBezTo>
                <a:close/>
              </a:path>
            </a:pathLst>
          </a:custGeom>
          <a:solidFill>
            <a:schemeClr val="accent4"/>
          </a:solidFill>
          <a:ln cap="flat" cmpd="sng" w="12700">
            <a:solidFill>
              <a:srgbClr val="5B75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53"/>
          <p:cNvSpPr/>
          <p:nvPr/>
        </p:nvSpPr>
        <p:spPr>
          <a:xfrm flipH="1" rot="5400000">
            <a:off x="1772736" y="2576221"/>
            <a:ext cx="698274" cy="963832"/>
          </a:xfrm>
          <a:custGeom>
            <a:rect b="b" l="l" r="r" t="t"/>
            <a:pathLst>
              <a:path extrusionOk="0" h="120000" w="120000">
                <a:moveTo>
                  <a:pt x="7500" y="60000"/>
                </a:moveTo>
                <a:lnTo>
                  <a:pt x="7500" y="60000"/>
                </a:lnTo>
                <a:cubicBezTo>
                  <a:pt x="7500" y="31998"/>
                  <a:pt x="27893" y="8541"/>
                  <a:pt x="54697" y="5713"/>
                </a:cubicBezTo>
                <a:cubicBezTo>
                  <a:pt x="81501" y="2884"/>
                  <a:pt x="106014" y="21603"/>
                  <a:pt x="111429" y="49034"/>
                </a:cubicBezTo>
                <a:lnTo>
                  <a:pt x="118865" y="49034"/>
                </a:lnTo>
                <a:lnTo>
                  <a:pt x="105000" y="60000"/>
                </a:lnTo>
                <a:lnTo>
                  <a:pt x="88865" y="49034"/>
                </a:lnTo>
                <a:lnTo>
                  <a:pt x="96300" y="49034"/>
                </a:lnTo>
                <a:lnTo>
                  <a:pt x="96300" y="49034"/>
                </a:lnTo>
                <a:cubicBezTo>
                  <a:pt x="91563" y="27740"/>
                  <a:pt x="73982" y="13869"/>
                  <a:pt x="55257" y="16652"/>
                </a:cubicBezTo>
                <a:cubicBezTo>
                  <a:pt x="36531" y="19434"/>
                  <a:pt x="22500" y="38003"/>
                  <a:pt x="22500" y="60000"/>
                </a:cubicBezTo>
                <a:close/>
              </a:path>
            </a:pathLst>
          </a:custGeom>
          <a:solidFill>
            <a:schemeClr val="accent4"/>
          </a:solidFill>
          <a:ln cap="flat" cmpd="sng" w="12700">
            <a:solidFill>
              <a:srgbClr val="5B75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8229" y="4071123"/>
            <a:ext cx="3567966" cy="1519035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54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TidyR: functions for tidying</a:t>
            </a:r>
            <a:endParaRPr/>
          </a:p>
        </p:txBody>
      </p:sp>
      <p:sp>
        <p:nvSpPr>
          <p:cNvPr id="651" name="Google Shape;651;p54"/>
          <p:cNvSpPr txBox="1"/>
          <p:nvPr>
            <p:ph idx="1" type="body"/>
          </p:nvPr>
        </p:nvSpPr>
        <p:spPr>
          <a:xfrm>
            <a:off x="509087" y="4393097"/>
            <a:ext cx="5617639" cy="17343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rPr lang="en-GB"/>
              <a:t>For pivot longer 🡪 pb of column headers are values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rPr lang="en-GB"/>
              <a:t>Country %&gt;%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rPr lang="en-GB"/>
              <a:t>	pivot_longer( -country, names_to=“year”, values_to=“cases”)   </a:t>
            </a:r>
            <a:endParaRPr/>
          </a:p>
        </p:txBody>
      </p:sp>
      <p:pic>
        <p:nvPicPr>
          <p:cNvPr id="652" name="Google Shape;652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8263" y="1178390"/>
            <a:ext cx="6423949" cy="2721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3484" y="1989000"/>
            <a:ext cx="1242253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54"/>
          <p:cNvSpPr/>
          <p:nvPr/>
        </p:nvSpPr>
        <p:spPr>
          <a:xfrm>
            <a:off x="788263" y="2166730"/>
            <a:ext cx="1438102" cy="457200"/>
          </a:xfrm>
          <a:prstGeom prst="rect">
            <a:avLst/>
          </a:prstGeom>
          <a:noFill/>
          <a:ln cap="flat" cmpd="sng" w="38100">
            <a:solidFill>
              <a:srgbClr val="4B79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5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TidyR: functions for tidying</a:t>
            </a:r>
            <a:endParaRPr/>
          </a:p>
        </p:txBody>
      </p:sp>
      <p:sp>
        <p:nvSpPr>
          <p:cNvPr id="661" name="Google Shape;661;p55"/>
          <p:cNvSpPr txBox="1"/>
          <p:nvPr>
            <p:ph idx="1" type="body"/>
          </p:nvPr>
        </p:nvSpPr>
        <p:spPr>
          <a:xfrm>
            <a:off x="499148" y="4393097"/>
            <a:ext cx="5617639" cy="17343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rPr lang="en-GB"/>
              <a:t>For pivot wider 🡪 pb of values being variables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rPr lang="en-GB"/>
              <a:t>Country %&gt;%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rPr lang="en-GB"/>
              <a:t>	pivot_wider(names_from=“type”, values_from=“count”)   </a:t>
            </a:r>
            <a:endParaRPr/>
          </a:p>
        </p:txBody>
      </p:sp>
      <p:pic>
        <p:nvPicPr>
          <p:cNvPr id="662" name="Google Shape;66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263" y="1178390"/>
            <a:ext cx="6423949" cy="2721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3484" y="1989000"/>
            <a:ext cx="1242253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55"/>
          <p:cNvSpPr/>
          <p:nvPr/>
        </p:nvSpPr>
        <p:spPr>
          <a:xfrm>
            <a:off x="788263" y="2613991"/>
            <a:ext cx="1438102" cy="457200"/>
          </a:xfrm>
          <a:prstGeom prst="rect">
            <a:avLst/>
          </a:prstGeom>
          <a:noFill/>
          <a:ln cap="flat" cmpd="sng" w="38100">
            <a:solidFill>
              <a:srgbClr val="4B79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endParaRPr/>
          </a:p>
        </p:txBody>
      </p:sp>
      <p:pic>
        <p:nvPicPr>
          <p:cNvPr id="665" name="Google Shape;665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11621" y="4128328"/>
            <a:ext cx="2959100" cy="184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56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TidyR: functions for tidying</a:t>
            </a:r>
            <a:endParaRPr/>
          </a:p>
        </p:txBody>
      </p:sp>
      <p:sp>
        <p:nvSpPr>
          <p:cNvPr id="672" name="Google Shape;672;p56"/>
          <p:cNvSpPr txBox="1"/>
          <p:nvPr/>
        </p:nvSpPr>
        <p:spPr>
          <a:xfrm>
            <a:off x="479269" y="1185753"/>
            <a:ext cx="5617639" cy="17343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000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000"/>
              <a:buFont typeface="Arial"/>
              <a:buNone/>
            </a:pPr>
            <a:r>
              <a:rPr lang="en-GB" sz="2000">
                <a:solidFill>
                  <a:srgbClr val="32506E"/>
                </a:solidFill>
                <a:latin typeface="Arial"/>
                <a:ea typeface="Arial"/>
                <a:cs typeface="Arial"/>
                <a:sym typeface="Arial"/>
              </a:rPr>
              <a:t>Transform columns</a:t>
            </a:r>
            <a:endParaRPr/>
          </a:p>
          <a:p>
            <a:pPr indent="0" lvl="0" marL="4000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3250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3" name="Google Shape;67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1747" y="1283322"/>
            <a:ext cx="1242253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958" y="1697953"/>
            <a:ext cx="6720021" cy="2838029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56"/>
          <p:cNvSpPr txBox="1"/>
          <p:nvPr/>
        </p:nvSpPr>
        <p:spPr>
          <a:xfrm>
            <a:off x="108663" y="4329819"/>
            <a:ext cx="6490920" cy="17343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000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000"/>
              <a:buFont typeface="Arial"/>
              <a:buNone/>
            </a:pPr>
            <a:r>
              <a:rPr lang="en-GB" sz="2000">
                <a:solidFill>
                  <a:srgbClr val="32506E"/>
                </a:solidFill>
                <a:latin typeface="Arial"/>
                <a:ea typeface="Arial"/>
                <a:cs typeface="Arial"/>
                <a:sym typeface="Arial"/>
              </a:rPr>
              <a:t>🡪 Pb of multiple variables are stored in one column</a:t>
            </a:r>
            <a:endParaRPr/>
          </a:p>
          <a:p>
            <a:pPr indent="0" lvl="0" marL="4000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3250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56"/>
          <p:cNvSpPr/>
          <p:nvPr/>
        </p:nvSpPr>
        <p:spPr>
          <a:xfrm>
            <a:off x="617892" y="2527312"/>
            <a:ext cx="1438102" cy="1600200"/>
          </a:xfrm>
          <a:prstGeom prst="rect">
            <a:avLst/>
          </a:prstGeom>
          <a:noFill/>
          <a:ln cap="flat" cmpd="sng" w="38100">
            <a:solidFill>
              <a:srgbClr val="4B79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endParaRPr/>
          </a:p>
        </p:txBody>
      </p:sp>
      <p:sp>
        <p:nvSpPr>
          <p:cNvPr id="677" name="Google Shape;677;p56"/>
          <p:cNvSpPr txBox="1"/>
          <p:nvPr/>
        </p:nvSpPr>
        <p:spPr>
          <a:xfrm>
            <a:off x="813237" y="4796418"/>
            <a:ext cx="1929963" cy="3636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000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400"/>
              <a:buFont typeface="Arial"/>
              <a:buNone/>
            </a:pPr>
            <a:r>
              <a:rPr lang="en-GB" sz="1400">
                <a:solidFill>
                  <a:srgbClr val="32506E"/>
                </a:solidFill>
                <a:latin typeface="Arial"/>
                <a:ea typeface="Arial"/>
                <a:cs typeface="Arial"/>
                <a:sym typeface="Arial"/>
              </a:rPr>
              <a:t>separate()</a:t>
            </a:r>
            <a:endParaRPr/>
          </a:p>
          <a:p>
            <a:pPr indent="0" lvl="0" marL="4000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rgbClr val="3250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8" name="Google Shape;678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72469" y="4566102"/>
            <a:ext cx="2679700" cy="21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56"/>
          <p:cNvSpPr txBox="1"/>
          <p:nvPr/>
        </p:nvSpPr>
        <p:spPr>
          <a:xfrm>
            <a:off x="5435946" y="5748329"/>
            <a:ext cx="1929963" cy="3636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000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400"/>
              <a:buFont typeface="Arial"/>
              <a:buNone/>
            </a:pPr>
            <a:r>
              <a:rPr lang="en-GB" sz="1400">
                <a:solidFill>
                  <a:srgbClr val="32506E"/>
                </a:solidFill>
                <a:latin typeface="Arial"/>
                <a:ea typeface="Arial"/>
                <a:cs typeface="Arial"/>
                <a:sym typeface="Arial"/>
              </a:rPr>
              <a:t>separate_rows()</a:t>
            </a:r>
            <a:endParaRPr/>
          </a:p>
          <a:p>
            <a:pPr indent="0" lvl="0" marL="4000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rgbClr val="3250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0" name="Google Shape;680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78091" y="5101460"/>
            <a:ext cx="2844800" cy="15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7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TidyR: functions for tidying</a:t>
            </a:r>
            <a:endParaRPr/>
          </a:p>
        </p:txBody>
      </p:sp>
      <p:sp>
        <p:nvSpPr>
          <p:cNvPr id="687" name="Google Shape;687;p57"/>
          <p:cNvSpPr txBox="1"/>
          <p:nvPr/>
        </p:nvSpPr>
        <p:spPr>
          <a:xfrm>
            <a:off x="479269" y="1185753"/>
            <a:ext cx="5617639" cy="17343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000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000"/>
              <a:buFont typeface="Arial"/>
              <a:buNone/>
            </a:pPr>
            <a:r>
              <a:rPr lang="en-GB" sz="2000">
                <a:solidFill>
                  <a:srgbClr val="32506E"/>
                </a:solidFill>
                <a:latin typeface="Arial"/>
                <a:ea typeface="Arial"/>
                <a:cs typeface="Arial"/>
                <a:sym typeface="Arial"/>
              </a:rPr>
              <a:t>Transform columns</a:t>
            </a:r>
            <a:endParaRPr/>
          </a:p>
          <a:p>
            <a:pPr indent="0" lvl="0" marL="4000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3250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8" name="Google Shape;68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1747" y="1283322"/>
            <a:ext cx="1242253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958" y="1697953"/>
            <a:ext cx="6720021" cy="2838029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57"/>
          <p:cNvSpPr txBox="1"/>
          <p:nvPr/>
        </p:nvSpPr>
        <p:spPr>
          <a:xfrm>
            <a:off x="108663" y="4329819"/>
            <a:ext cx="6490920" cy="17343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000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000"/>
              <a:buFont typeface="Arial"/>
              <a:buNone/>
            </a:pPr>
            <a:r>
              <a:rPr lang="en-GB" sz="2000">
                <a:solidFill>
                  <a:srgbClr val="32506E"/>
                </a:solidFill>
                <a:latin typeface="Arial"/>
                <a:ea typeface="Arial"/>
                <a:cs typeface="Arial"/>
                <a:sym typeface="Arial"/>
              </a:rPr>
              <a:t>🡪 Merge variable onto one (example dates)</a:t>
            </a:r>
            <a:endParaRPr sz="2000">
              <a:solidFill>
                <a:srgbClr val="32506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000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3250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57"/>
          <p:cNvSpPr/>
          <p:nvPr/>
        </p:nvSpPr>
        <p:spPr>
          <a:xfrm>
            <a:off x="617892" y="4069383"/>
            <a:ext cx="1438102" cy="260435"/>
          </a:xfrm>
          <a:prstGeom prst="rect">
            <a:avLst/>
          </a:prstGeom>
          <a:noFill/>
          <a:ln cap="flat" cmpd="sng" w="38100">
            <a:solidFill>
              <a:srgbClr val="4B79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endParaRPr/>
          </a:p>
        </p:txBody>
      </p:sp>
      <p:sp>
        <p:nvSpPr>
          <p:cNvPr id="692" name="Google Shape;692;p57"/>
          <p:cNvSpPr txBox="1"/>
          <p:nvPr/>
        </p:nvSpPr>
        <p:spPr>
          <a:xfrm>
            <a:off x="2161005" y="5188381"/>
            <a:ext cx="1929963" cy="3636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000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400"/>
              <a:buFont typeface="Arial"/>
              <a:buNone/>
            </a:pPr>
            <a:r>
              <a:rPr lang="en-GB" sz="1400">
                <a:solidFill>
                  <a:srgbClr val="32506E"/>
                </a:solidFill>
                <a:latin typeface="Arial"/>
                <a:ea typeface="Arial"/>
                <a:cs typeface="Arial"/>
                <a:sym typeface="Arial"/>
              </a:rPr>
              <a:t>unite()</a:t>
            </a:r>
            <a:endParaRPr/>
          </a:p>
          <a:p>
            <a:pPr indent="0" lvl="0" marL="4000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rgbClr val="3250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3" name="Google Shape;693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02417" y="4744569"/>
            <a:ext cx="3188981" cy="2019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58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TidyR: functions for tidying</a:t>
            </a:r>
            <a:endParaRPr/>
          </a:p>
        </p:txBody>
      </p:sp>
      <p:sp>
        <p:nvSpPr>
          <p:cNvPr id="700" name="Google Shape;700;p58"/>
          <p:cNvSpPr txBox="1"/>
          <p:nvPr/>
        </p:nvSpPr>
        <p:spPr>
          <a:xfrm>
            <a:off x="499148" y="1597707"/>
            <a:ext cx="5617639" cy="17343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000"/>
              <a:buFont typeface="Arial"/>
              <a:buNone/>
            </a:pPr>
            <a:r>
              <a:rPr lang="en-GB" sz="2000">
                <a:solidFill>
                  <a:srgbClr val="32506E"/>
                </a:solidFill>
                <a:latin typeface="Arial"/>
                <a:ea typeface="Arial"/>
                <a:cs typeface="Arial"/>
                <a:sym typeface="Arial"/>
              </a:rPr>
              <a:t>Deal with empty or missing values:</a:t>
            </a:r>
            <a:endParaRPr sz="2000">
              <a:solidFill>
                <a:srgbClr val="3250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1" name="Google Shape;70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4460" y="2366553"/>
            <a:ext cx="6985617" cy="3536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1747" y="1283322"/>
            <a:ext cx="1242253" cy="14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61"/>
          <p:cNvSpPr txBox="1"/>
          <p:nvPr>
            <p:ph type="ctrTitle"/>
          </p:nvPr>
        </p:nvSpPr>
        <p:spPr>
          <a:xfrm>
            <a:off x="1143000" y="913641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Georgia"/>
              <a:buNone/>
            </a:pPr>
            <a:r>
              <a:rPr lang="en-GB" sz="5400"/>
              <a:t>Programming 1.0.1</a:t>
            </a:r>
            <a:endParaRPr/>
          </a:p>
        </p:txBody>
      </p:sp>
      <p:sp>
        <p:nvSpPr>
          <p:cNvPr id="709" name="Google Shape;709;p61"/>
          <p:cNvSpPr txBox="1"/>
          <p:nvPr>
            <p:ph idx="1" type="subTitle"/>
          </p:nvPr>
        </p:nvSpPr>
        <p:spPr>
          <a:xfrm>
            <a:off x="1143000" y="3708754"/>
            <a:ext cx="6858000" cy="15490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2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Programming 1.0.1</a:t>
            </a:r>
            <a:endParaRPr/>
          </a:p>
        </p:txBody>
      </p:sp>
      <p:sp>
        <p:nvSpPr>
          <p:cNvPr id="716" name="Google Shape;716;p62"/>
          <p:cNvSpPr txBox="1"/>
          <p:nvPr>
            <p:ph idx="1" type="subTitle"/>
          </p:nvPr>
        </p:nvSpPr>
        <p:spPr>
          <a:xfrm>
            <a:off x="773205" y="2340423"/>
            <a:ext cx="7597589" cy="3643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rPr b="1" lang="en-GB"/>
              <a:t>Logic and automation:</a:t>
            </a:r>
            <a:endParaRPr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rPr lang="en-GB"/>
              <a:t>In order to automate a series of action with a computer, one needs to communicate using a set of </a:t>
            </a:r>
            <a:r>
              <a:rPr b="1" lang="en-GB"/>
              <a:t>symbols</a:t>
            </a:r>
            <a:r>
              <a:rPr lang="en-GB"/>
              <a:t>, specifying rules.</a:t>
            </a:r>
            <a:endParaRPr/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rPr lang="en-GB"/>
              <a:t>There are a set of tools to give those instructions:</a:t>
            </a:r>
            <a:endParaRPr/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400"/>
              <a:buNone/>
            </a:pPr>
            <a:r>
              <a:t/>
            </a:r>
            <a:endParaRPr sz="1400"/>
          </a:p>
          <a:p>
            <a:pPr indent="-342900" lvl="0" marL="3429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Font typeface="Noto Sans Symbols"/>
              <a:buChar char="🡪"/>
            </a:pPr>
            <a:r>
              <a:rPr lang="en-GB"/>
              <a:t>Refer to a specific subset of your data (Boolean logic)</a:t>
            </a:r>
            <a:endParaRPr/>
          </a:p>
          <a:p>
            <a:pPr indent="-342900" lvl="0" marL="3429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Font typeface="Noto Sans Symbols"/>
              <a:buChar char="🡪"/>
            </a:pPr>
            <a:r>
              <a:rPr lang="en-GB"/>
              <a:t>Apply an action to these subsets (conditions)</a:t>
            </a:r>
            <a:endParaRPr/>
          </a:p>
          <a:p>
            <a:pPr indent="-342900" lvl="0" marL="3429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Font typeface="Noto Sans Symbols"/>
              <a:buChar char="🡪"/>
            </a:pPr>
            <a:r>
              <a:rPr lang="en-GB"/>
              <a:t>The ability to repeat the statements to apply to all observations (iterations)</a:t>
            </a:r>
            <a:endParaRPr/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"/>
          <p:cNvSpPr txBox="1"/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Georgia"/>
              <a:buNone/>
            </a:pPr>
            <a:r>
              <a:rPr lang="en-GB" sz="5400"/>
              <a:t>Data types and structure</a:t>
            </a:r>
            <a:endParaRPr/>
          </a:p>
        </p:txBody>
      </p:sp>
      <p:sp>
        <p:nvSpPr>
          <p:cNvPr id="190" name="Google Shape;190;p5"/>
          <p:cNvSpPr txBox="1"/>
          <p:nvPr>
            <p:ph idx="1" type="subTitle"/>
          </p:nvPr>
        </p:nvSpPr>
        <p:spPr>
          <a:xfrm>
            <a:off x="1143000" y="3708754"/>
            <a:ext cx="6858000" cy="15490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63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Boolean logic</a:t>
            </a:r>
            <a:endParaRPr/>
          </a:p>
        </p:txBody>
      </p:sp>
      <p:sp>
        <p:nvSpPr>
          <p:cNvPr id="723" name="Google Shape;723;p63"/>
          <p:cNvSpPr txBox="1"/>
          <p:nvPr>
            <p:ph idx="1" type="subTitle"/>
          </p:nvPr>
        </p:nvSpPr>
        <p:spPr>
          <a:xfrm>
            <a:off x="757516" y="1815989"/>
            <a:ext cx="7597589" cy="8734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rPr b="1" lang="en-GB"/>
              <a:t>Referring to a specific subset of the data:</a:t>
            </a:r>
            <a:endParaRPr/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724" name="Google Shape;72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3205" y="2689413"/>
            <a:ext cx="7581900" cy="287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64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Boolean logic</a:t>
            </a:r>
            <a:endParaRPr/>
          </a:p>
        </p:txBody>
      </p:sp>
      <p:sp>
        <p:nvSpPr>
          <p:cNvPr id="731" name="Google Shape;731;p64"/>
          <p:cNvSpPr txBox="1"/>
          <p:nvPr>
            <p:ph idx="1" type="subTitle"/>
          </p:nvPr>
        </p:nvSpPr>
        <p:spPr>
          <a:xfrm>
            <a:off x="773205" y="1634564"/>
            <a:ext cx="7597589" cy="8734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rPr b="1" lang="en-GB"/>
              <a:t>Logical operators in R:</a:t>
            </a:r>
            <a:endParaRPr/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732" name="Google Shape;73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9099" y="2178853"/>
            <a:ext cx="32258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65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Boolean logic</a:t>
            </a:r>
            <a:endParaRPr/>
          </a:p>
        </p:txBody>
      </p:sp>
      <p:sp>
        <p:nvSpPr>
          <p:cNvPr id="739" name="Google Shape;739;p65"/>
          <p:cNvSpPr txBox="1"/>
          <p:nvPr>
            <p:ph idx="1" type="subTitle"/>
          </p:nvPr>
        </p:nvSpPr>
        <p:spPr>
          <a:xfrm>
            <a:off x="773205" y="1634564"/>
            <a:ext cx="7597589" cy="8734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rPr b="1" lang="en-GB"/>
              <a:t>Logical operators in R:</a:t>
            </a:r>
            <a:endParaRPr/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740" name="Google Shape;740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9099" y="2178853"/>
            <a:ext cx="3225800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65"/>
          <p:cNvSpPr/>
          <p:nvPr/>
        </p:nvSpPr>
        <p:spPr>
          <a:xfrm>
            <a:off x="2823882" y="2606935"/>
            <a:ext cx="3403250" cy="2355030"/>
          </a:xfrm>
          <a:prstGeom prst="rect">
            <a:avLst/>
          </a:prstGeom>
          <a:noFill/>
          <a:ln cap="flat" cmpd="sng" w="38100">
            <a:solidFill>
              <a:srgbClr val="4B79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endParaRPr/>
          </a:p>
        </p:txBody>
      </p:sp>
      <p:sp>
        <p:nvSpPr>
          <p:cNvPr id="742" name="Google Shape;742;p65"/>
          <p:cNvSpPr txBox="1"/>
          <p:nvPr/>
        </p:nvSpPr>
        <p:spPr>
          <a:xfrm>
            <a:off x="663361" y="3345329"/>
            <a:ext cx="2118288" cy="8734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Operators  for numeric variables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65"/>
          <p:cNvSpPr txBox="1"/>
          <p:nvPr/>
        </p:nvSpPr>
        <p:spPr>
          <a:xfrm>
            <a:off x="6320116" y="5533575"/>
            <a:ext cx="1427195" cy="598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A8401B"/>
                </a:solidFill>
                <a:latin typeface="Arial"/>
                <a:ea typeface="Arial"/>
                <a:cs typeface="Arial"/>
                <a:sym typeface="Arial"/>
              </a:rPr>
              <a:t>General operators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A8401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65"/>
          <p:cNvSpPr/>
          <p:nvPr/>
        </p:nvSpPr>
        <p:spPr>
          <a:xfrm>
            <a:off x="2823882" y="5056094"/>
            <a:ext cx="3403250" cy="1383772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66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Conditions</a:t>
            </a:r>
            <a:endParaRPr/>
          </a:p>
        </p:txBody>
      </p:sp>
      <p:sp>
        <p:nvSpPr>
          <p:cNvPr id="751" name="Google Shape;751;p66"/>
          <p:cNvSpPr txBox="1"/>
          <p:nvPr>
            <p:ph idx="1" type="subTitle"/>
          </p:nvPr>
        </p:nvSpPr>
        <p:spPr>
          <a:xfrm>
            <a:off x="773205" y="3311414"/>
            <a:ext cx="7597589" cy="230833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rPr b="1" lang="en-GB"/>
              <a:t>Boolean logic enables and conditions: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400"/>
              <a:buNone/>
            </a:pPr>
            <a:r>
              <a:t/>
            </a:r>
            <a:endParaRPr b="1" sz="1400"/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Font typeface="Noto Sans Symbols"/>
              <a:buChar char="🡪"/>
            </a:pPr>
            <a:r>
              <a:rPr lang="en-GB"/>
              <a:t>Making rules for observation of different sets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Font typeface="Noto Sans Symbols"/>
              <a:buChar char="🡪"/>
            </a:pPr>
            <a:r>
              <a:rPr lang="en-GB"/>
              <a:t>Filter the set you want to work with </a:t>
            </a:r>
            <a:r>
              <a:rPr lang="en-GB" sz="2000"/>
              <a:t>(Research Questions)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Font typeface="Noto Sans Symbols"/>
              <a:buChar char="🡪"/>
            </a:pPr>
            <a:r>
              <a:rPr lang="en-GB"/>
              <a:t>Working with outliers or missing values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Font typeface="Noto Sans Symbols"/>
              <a:buChar char="🡪"/>
            </a:pPr>
            <a:r>
              <a:rPr lang="en-GB"/>
              <a:t>Apply corrections for observation does not conform to a variable specification (e.g. negative age)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67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Conditions</a:t>
            </a:r>
            <a:endParaRPr/>
          </a:p>
        </p:txBody>
      </p:sp>
      <p:sp>
        <p:nvSpPr>
          <p:cNvPr id="758" name="Google Shape;758;p67"/>
          <p:cNvSpPr txBox="1"/>
          <p:nvPr>
            <p:ph idx="1" type="subTitle"/>
          </p:nvPr>
        </p:nvSpPr>
        <p:spPr>
          <a:xfrm>
            <a:off x="757516" y="1815989"/>
            <a:ext cx="7597589" cy="8734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rPr b="1" lang="en-GB"/>
              <a:t>For applying a specific action for a targeted subset we use conditions:</a:t>
            </a:r>
            <a:endParaRPr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rPr lang="en-GB"/>
              <a:t>The general syntax is as follows</a:t>
            </a:r>
            <a:endParaRPr/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759" name="Google Shape;759;p67"/>
          <p:cNvPicPr preferRelativeResize="0"/>
          <p:nvPr/>
        </p:nvPicPr>
        <p:blipFill rotWithShape="1">
          <a:blip r:embed="rId3">
            <a:alphaModFix/>
          </a:blip>
          <a:srcRect b="0" l="34496" r="34466" t="0"/>
          <a:stretch/>
        </p:blipFill>
        <p:spPr>
          <a:xfrm>
            <a:off x="3388659" y="2689413"/>
            <a:ext cx="2353235" cy="28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67"/>
          <p:cNvSpPr/>
          <p:nvPr/>
        </p:nvSpPr>
        <p:spPr>
          <a:xfrm>
            <a:off x="586328" y="3862903"/>
            <a:ext cx="242245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</a:t>
            </a:r>
            <a:r>
              <a:rPr lang="en-GB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object is:</a:t>
            </a:r>
            <a:endParaRPr/>
          </a:p>
        </p:txBody>
      </p:sp>
      <p:sp>
        <p:nvSpPr>
          <p:cNvPr id="761" name="Google Shape;761;p67"/>
          <p:cNvSpPr/>
          <p:nvPr/>
        </p:nvSpPr>
        <p:spPr>
          <a:xfrm>
            <a:off x="5950578" y="3862903"/>
            <a:ext cx="30589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Then: </a:t>
            </a:r>
            <a:r>
              <a:rPr lang="en-GB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is grey</a:t>
            </a:r>
            <a:endParaRPr/>
          </a:p>
        </p:txBody>
      </p:sp>
      <p:cxnSp>
        <p:nvCxnSpPr>
          <p:cNvPr id="762" name="Google Shape;762;p67"/>
          <p:cNvCxnSpPr/>
          <p:nvPr/>
        </p:nvCxnSpPr>
        <p:spPr>
          <a:xfrm>
            <a:off x="2111188" y="4572393"/>
            <a:ext cx="1479177" cy="645066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63" name="Google Shape;763;p67"/>
          <p:cNvCxnSpPr/>
          <p:nvPr/>
        </p:nvCxnSpPr>
        <p:spPr>
          <a:xfrm flipH="1" rot="10800000">
            <a:off x="5540188" y="4572393"/>
            <a:ext cx="1479177" cy="645066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68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Conditions</a:t>
            </a:r>
            <a:endParaRPr/>
          </a:p>
        </p:txBody>
      </p:sp>
      <p:sp>
        <p:nvSpPr>
          <p:cNvPr id="770" name="Google Shape;770;p68"/>
          <p:cNvSpPr txBox="1"/>
          <p:nvPr>
            <p:ph idx="1" type="subTitle"/>
          </p:nvPr>
        </p:nvSpPr>
        <p:spPr>
          <a:xfrm>
            <a:off x="773205" y="2017695"/>
            <a:ext cx="7597589" cy="8734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rPr b="1" lang="en-GB"/>
              <a:t>Syntax in R:</a:t>
            </a:r>
            <a:endParaRPr/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771" name="Google Shape;771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8165" y="2488079"/>
            <a:ext cx="4647667" cy="1478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204" y="4437265"/>
            <a:ext cx="3192559" cy="551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36029" y="4437265"/>
            <a:ext cx="3025934" cy="322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69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Conditions</a:t>
            </a:r>
            <a:endParaRPr/>
          </a:p>
        </p:txBody>
      </p:sp>
      <p:sp>
        <p:nvSpPr>
          <p:cNvPr id="780" name="Google Shape;780;p69"/>
          <p:cNvSpPr txBox="1"/>
          <p:nvPr>
            <p:ph idx="1" type="subTitle"/>
          </p:nvPr>
        </p:nvSpPr>
        <p:spPr>
          <a:xfrm>
            <a:off x="773205" y="2017695"/>
            <a:ext cx="7597589" cy="8734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rPr b="1" lang="en-GB"/>
              <a:t>Syntax in R:</a:t>
            </a:r>
            <a:endParaRPr/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781" name="Google Shape;781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8165" y="2488079"/>
            <a:ext cx="4647667" cy="1478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204" y="4437265"/>
            <a:ext cx="3192559" cy="551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36029" y="4437265"/>
            <a:ext cx="3025934" cy="322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2001" y="5176480"/>
            <a:ext cx="2813610" cy="37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79464" y="5136403"/>
            <a:ext cx="3907484" cy="376625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69"/>
          <p:cNvSpPr/>
          <p:nvPr/>
        </p:nvSpPr>
        <p:spPr>
          <a:xfrm>
            <a:off x="360000" y="5740726"/>
            <a:ext cx="4572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 possible syntax:</a:t>
            </a:r>
            <a:endParaRPr/>
          </a:p>
        </p:txBody>
      </p:sp>
      <p:pic>
        <p:nvPicPr>
          <p:cNvPr id="787" name="Google Shape;787;p6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89048" y="6101704"/>
            <a:ext cx="6565900" cy="29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70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Iterators</a:t>
            </a:r>
            <a:endParaRPr/>
          </a:p>
        </p:txBody>
      </p:sp>
      <p:sp>
        <p:nvSpPr>
          <p:cNvPr id="794" name="Google Shape;794;p70"/>
          <p:cNvSpPr txBox="1"/>
          <p:nvPr>
            <p:ph idx="1" type="subTitle"/>
          </p:nvPr>
        </p:nvSpPr>
        <p:spPr>
          <a:xfrm>
            <a:off x="773205" y="2520839"/>
            <a:ext cx="7597589" cy="230833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rPr b="1" lang="en-GB"/>
              <a:t>Conditions and iterators: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400"/>
              <a:buNone/>
            </a:pPr>
            <a:r>
              <a:t/>
            </a:r>
            <a:endParaRPr b="1"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rPr lang="en-GB"/>
              <a:t>Iterator 🡪 repeating an action a certain number of times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100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rPr lang="en-GB"/>
              <a:t>You may want to adapt the action you are taking depending on the characteristic of the variable. </a:t>
            </a:r>
            <a:endParaRPr/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71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Iterators</a:t>
            </a:r>
            <a:endParaRPr/>
          </a:p>
        </p:txBody>
      </p:sp>
      <p:sp>
        <p:nvSpPr>
          <p:cNvPr id="801" name="Google Shape;801;p71"/>
          <p:cNvSpPr txBox="1"/>
          <p:nvPr>
            <p:ph idx="1" type="subTitle"/>
          </p:nvPr>
        </p:nvSpPr>
        <p:spPr>
          <a:xfrm>
            <a:off x="773205" y="1280466"/>
            <a:ext cx="7597589" cy="387211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rPr b="1" lang="en-GB"/>
              <a:t>For some cases, one wishes to repeat a certain action a number of times, </a:t>
            </a:r>
            <a:endParaRPr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rPr lang="en-GB"/>
              <a:t>or until a certain condition is met.</a:t>
            </a:r>
            <a:endParaRPr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rPr lang="en-GB"/>
              <a:t>For example: </a:t>
            </a:r>
            <a:r>
              <a:rPr b="1" lang="en-GB"/>
              <a:t>for</a:t>
            </a:r>
            <a:r>
              <a:rPr lang="en-GB"/>
              <a:t> the number 1 to 10, I would like to know the square of these number.</a:t>
            </a:r>
            <a:endParaRPr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802" name="Google Shape;802;p71"/>
          <p:cNvSpPr txBox="1"/>
          <p:nvPr/>
        </p:nvSpPr>
        <p:spPr>
          <a:xfrm>
            <a:off x="360000" y="4356847"/>
            <a:ext cx="2709584" cy="5916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Take a number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en-GB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of value which will take the</a:t>
            </a:r>
            <a:r>
              <a:rPr b="1" lang="en-GB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value 1 to 10</a:t>
            </a:r>
            <a:endParaRPr/>
          </a:p>
        </p:txBody>
      </p:sp>
      <p:sp>
        <p:nvSpPr>
          <p:cNvPr id="803" name="Google Shape;803;p71"/>
          <p:cNvSpPr/>
          <p:nvPr/>
        </p:nvSpPr>
        <p:spPr>
          <a:xfrm>
            <a:off x="3183583" y="4343631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x : 1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4" name="Google Shape;804;p71"/>
          <p:cNvCxnSpPr/>
          <p:nvPr/>
        </p:nvCxnSpPr>
        <p:spPr>
          <a:xfrm>
            <a:off x="3388659" y="4712963"/>
            <a:ext cx="0" cy="716287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05" name="Google Shape;805;p71"/>
          <p:cNvSpPr txBox="1"/>
          <p:nvPr/>
        </p:nvSpPr>
        <p:spPr>
          <a:xfrm>
            <a:off x="3440978" y="4768547"/>
            <a:ext cx="649632" cy="4999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3461" r="-15384" t="-975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806" name="Google Shape;806;p71"/>
          <p:cNvSpPr/>
          <p:nvPr/>
        </p:nvSpPr>
        <p:spPr>
          <a:xfrm>
            <a:off x="3232206" y="5444902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7" name="Google Shape;807;p71"/>
          <p:cNvCxnSpPr/>
          <p:nvPr/>
        </p:nvCxnSpPr>
        <p:spPr>
          <a:xfrm rot="-5400000">
            <a:off x="3467990" y="4384777"/>
            <a:ext cx="1285800" cy="1225500"/>
          </a:xfrm>
          <a:prstGeom prst="curvedConnector4">
            <a:avLst>
              <a:gd fmla="val 0" name="adj1"/>
              <a:gd fmla="val 0" name="adj2"/>
            </a:avLst>
          </a:prstGeom>
          <a:noFill/>
          <a:ln cap="flat" cmpd="sng" w="28575">
            <a:solidFill>
              <a:schemeClr val="accent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08" name="Google Shape;808;p71"/>
          <p:cNvSpPr/>
          <p:nvPr/>
        </p:nvSpPr>
        <p:spPr>
          <a:xfrm>
            <a:off x="4479563" y="4343631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x : 2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9" name="Google Shape;809;p71"/>
          <p:cNvCxnSpPr/>
          <p:nvPr/>
        </p:nvCxnSpPr>
        <p:spPr>
          <a:xfrm>
            <a:off x="4720802" y="4712963"/>
            <a:ext cx="0" cy="716287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10" name="Google Shape;810;p71"/>
          <p:cNvSpPr txBox="1"/>
          <p:nvPr/>
        </p:nvSpPr>
        <p:spPr>
          <a:xfrm>
            <a:off x="4758812" y="4830005"/>
            <a:ext cx="349068" cy="49990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-7141" r="-356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811" name="Google Shape;811;p71"/>
          <p:cNvSpPr/>
          <p:nvPr/>
        </p:nvSpPr>
        <p:spPr>
          <a:xfrm>
            <a:off x="4571569" y="5481192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2" name="Google Shape;812;p71"/>
          <p:cNvCxnSpPr/>
          <p:nvPr/>
        </p:nvCxnSpPr>
        <p:spPr>
          <a:xfrm rot="-5400000">
            <a:off x="4839831" y="4397965"/>
            <a:ext cx="1349700" cy="1241100"/>
          </a:xfrm>
          <a:prstGeom prst="curvedConnector4">
            <a:avLst>
              <a:gd fmla="val 0" name="adj1"/>
              <a:gd fmla="val 0" name="adj2"/>
            </a:avLst>
          </a:prstGeom>
          <a:noFill/>
          <a:ln cap="flat" cmpd="sng" w="28575">
            <a:solidFill>
              <a:schemeClr val="accent4"/>
            </a:solidFill>
            <a:prstDash val="lgDash"/>
            <a:miter lim="800000"/>
            <a:headEnd len="sm" w="sm" type="none"/>
            <a:tailEnd len="med" w="med" type="triangle"/>
          </a:ln>
        </p:spPr>
      </p:cxnSp>
      <p:sp>
        <p:nvSpPr>
          <p:cNvPr id="813" name="Google Shape;813;p71"/>
          <p:cNvSpPr/>
          <p:nvPr/>
        </p:nvSpPr>
        <p:spPr>
          <a:xfrm>
            <a:off x="5514667" y="4523265"/>
            <a:ext cx="59503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4" name="Google Shape;814;p71"/>
          <p:cNvCxnSpPr/>
          <p:nvPr/>
        </p:nvCxnSpPr>
        <p:spPr>
          <a:xfrm rot="-5400000">
            <a:off x="5732292" y="4408824"/>
            <a:ext cx="1349700" cy="1241100"/>
          </a:xfrm>
          <a:prstGeom prst="curvedConnector4">
            <a:avLst>
              <a:gd fmla="val 0" name="adj1"/>
              <a:gd fmla="val 0" name="adj2"/>
            </a:avLst>
          </a:prstGeom>
          <a:noFill/>
          <a:ln cap="flat" cmpd="sng" w="28575">
            <a:solidFill>
              <a:schemeClr val="accent4"/>
            </a:solidFill>
            <a:prstDash val="lgDash"/>
            <a:miter lim="800000"/>
            <a:headEnd len="sm" w="sm" type="none"/>
            <a:tailEnd len="med" w="med" type="triangle"/>
          </a:ln>
        </p:spPr>
      </p:cxnSp>
      <p:sp>
        <p:nvSpPr>
          <p:cNvPr id="815" name="Google Shape;815;p71"/>
          <p:cNvSpPr/>
          <p:nvPr/>
        </p:nvSpPr>
        <p:spPr>
          <a:xfrm>
            <a:off x="6765862" y="4354490"/>
            <a:ext cx="77457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x : 10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6" name="Google Shape;816;p71"/>
          <p:cNvCxnSpPr/>
          <p:nvPr/>
        </p:nvCxnSpPr>
        <p:spPr>
          <a:xfrm>
            <a:off x="7062202" y="4692058"/>
            <a:ext cx="0" cy="716287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17" name="Google Shape;817;p71"/>
          <p:cNvSpPr txBox="1"/>
          <p:nvPr/>
        </p:nvSpPr>
        <p:spPr>
          <a:xfrm>
            <a:off x="7100212" y="4809100"/>
            <a:ext cx="349068" cy="49990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-3447" r="-344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818" name="Google Shape;818;p71"/>
          <p:cNvSpPr/>
          <p:nvPr/>
        </p:nvSpPr>
        <p:spPr>
          <a:xfrm>
            <a:off x="6777508" y="5455761"/>
            <a:ext cx="56938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100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9" name="Google Shape;819;p71"/>
          <p:cNvCxnSpPr/>
          <p:nvPr/>
        </p:nvCxnSpPr>
        <p:spPr>
          <a:xfrm rot="-5400000">
            <a:off x="7280326" y="4384777"/>
            <a:ext cx="1285800" cy="1225500"/>
          </a:xfrm>
          <a:prstGeom prst="curvedConnector4">
            <a:avLst>
              <a:gd fmla="val 0" name="adj1"/>
              <a:gd fmla="val 0" name="adj2"/>
            </a:avLst>
          </a:prstGeom>
          <a:noFill/>
          <a:ln cap="flat" cmpd="sng" w="28575">
            <a:solidFill>
              <a:schemeClr val="accent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20" name="Google Shape;820;p71"/>
          <p:cNvSpPr/>
          <p:nvPr/>
        </p:nvSpPr>
        <p:spPr>
          <a:xfrm>
            <a:off x="8146866" y="4411871"/>
            <a:ext cx="6719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stop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72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Iterators</a:t>
            </a:r>
            <a:endParaRPr/>
          </a:p>
        </p:txBody>
      </p:sp>
      <p:sp>
        <p:nvSpPr>
          <p:cNvPr id="827" name="Google Shape;827;p72"/>
          <p:cNvSpPr txBox="1"/>
          <p:nvPr>
            <p:ph idx="1" type="subTitle"/>
          </p:nvPr>
        </p:nvSpPr>
        <p:spPr>
          <a:xfrm>
            <a:off x="773205" y="1280466"/>
            <a:ext cx="7597589" cy="387211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rPr b="1" lang="en-GB"/>
              <a:t>For some cases, one wishes to repeat a certain action a number of times, </a:t>
            </a:r>
            <a:endParaRPr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rPr lang="en-GB"/>
              <a:t>or until a certain condition is met.</a:t>
            </a:r>
            <a:endParaRPr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rPr lang="en-GB"/>
              <a:t>For example: </a:t>
            </a:r>
            <a:r>
              <a:rPr b="1" lang="en-GB"/>
              <a:t>for</a:t>
            </a:r>
            <a:r>
              <a:rPr lang="en-GB"/>
              <a:t> the number 1 to 10, I would like to know the square of these number.</a:t>
            </a:r>
            <a:endParaRPr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828" name="Google Shape;828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8656" y="4277287"/>
            <a:ext cx="2809748" cy="1222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49954" y="4125262"/>
            <a:ext cx="863600" cy="218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0" name="Google Shape;830;p72"/>
          <p:cNvCxnSpPr/>
          <p:nvPr/>
        </p:nvCxnSpPr>
        <p:spPr>
          <a:xfrm>
            <a:off x="4008404" y="4888568"/>
            <a:ext cx="1316631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Data semantics</a:t>
            </a:r>
            <a:endParaRPr/>
          </a:p>
        </p:txBody>
      </p:sp>
      <p:pic>
        <p:nvPicPr>
          <p:cNvPr id="197" name="Google Shape;197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49415" l="0" r="34813" t="12933"/>
          <a:stretch/>
        </p:blipFill>
        <p:spPr>
          <a:xfrm>
            <a:off x="2224366" y="2185280"/>
            <a:ext cx="2932850" cy="126326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6"/>
          <p:cNvSpPr/>
          <p:nvPr/>
        </p:nvSpPr>
        <p:spPr>
          <a:xfrm>
            <a:off x="2060448" y="2048256"/>
            <a:ext cx="3600764" cy="1380744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6"/>
          <p:cNvSpPr txBox="1"/>
          <p:nvPr/>
        </p:nvSpPr>
        <p:spPr>
          <a:xfrm>
            <a:off x="5834155" y="2482596"/>
            <a:ext cx="2170958" cy="512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the data have to be the same type of data</a:t>
            </a:r>
            <a:endParaRPr/>
          </a:p>
        </p:txBody>
      </p:sp>
      <p:grpSp>
        <p:nvGrpSpPr>
          <p:cNvPr id="200" name="Google Shape;200;p6"/>
          <p:cNvGrpSpPr/>
          <p:nvPr/>
        </p:nvGrpSpPr>
        <p:grpSpPr>
          <a:xfrm>
            <a:off x="2733719" y="3718157"/>
            <a:ext cx="2423497" cy="1697197"/>
            <a:chOff x="3245783" y="3718157"/>
            <a:chExt cx="2423497" cy="1697197"/>
          </a:xfrm>
        </p:grpSpPr>
        <p:pic>
          <p:nvPicPr>
            <p:cNvPr id="201" name="Google Shape;201;p6"/>
            <p:cNvPicPr preferRelativeResize="0"/>
            <p:nvPr/>
          </p:nvPicPr>
          <p:blipFill rotWithShape="1">
            <a:blip r:embed="rId3">
              <a:alphaModFix/>
            </a:blip>
            <a:srcRect b="0" l="0" r="49048" t="49418"/>
            <a:stretch/>
          </p:blipFill>
          <p:spPr>
            <a:xfrm>
              <a:off x="3245783" y="3718157"/>
              <a:ext cx="2292412" cy="16971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2" name="Google Shape;202;p6"/>
            <p:cNvSpPr/>
            <p:nvPr/>
          </p:nvSpPr>
          <p:spPr>
            <a:xfrm>
              <a:off x="5437632" y="4486656"/>
              <a:ext cx="231648" cy="3048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3" name="Google Shape;203;p6"/>
          <p:cNvSpPr txBox="1"/>
          <p:nvPr/>
        </p:nvSpPr>
        <p:spPr>
          <a:xfrm>
            <a:off x="1112172" y="1407279"/>
            <a:ext cx="6559634" cy="463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 common R data structures that you may encounter are:</a:t>
            </a:r>
            <a:endParaRPr/>
          </a:p>
        </p:txBody>
      </p:sp>
      <p:pic>
        <p:nvPicPr>
          <p:cNvPr id="204" name="Google Shape;204;p6"/>
          <p:cNvPicPr preferRelativeResize="0"/>
          <p:nvPr/>
        </p:nvPicPr>
        <p:blipFill rotWithShape="1">
          <a:blip r:embed="rId4">
            <a:alphaModFix/>
          </a:blip>
          <a:srcRect b="38684" l="0" r="0" t="0"/>
          <a:stretch/>
        </p:blipFill>
        <p:spPr>
          <a:xfrm>
            <a:off x="395349" y="3566024"/>
            <a:ext cx="3330197" cy="4632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" name="Google Shape;205;p6"/>
          <p:cNvCxnSpPr/>
          <p:nvPr/>
        </p:nvCxnSpPr>
        <p:spPr>
          <a:xfrm flipH="1">
            <a:off x="1780032" y="2994660"/>
            <a:ext cx="609600" cy="571364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73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Iterators</a:t>
            </a:r>
            <a:endParaRPr/>
          </a:p>
        </p:txBody>
      </p:sp>
      <p:sp>
        <p:nvSpPr>
          <p:cNvPr id="837" name="Google Shape;837;p73"/>
          <p:cNvSpPr txBox="1"/>
          <p:nvPr>
            <p:ph idx="1" type="subTitle"/>
          </p:nvPr>
        </p:nvSpPr>
        <p:spPr>
          <a:xfrm>
            <a:off x="773205" y="1280466"/>
            <a:ext cx="7597589" cy="387211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rPr b="1" lang="en-GB"/>
              <a:t>For some cases, one wishes to repeat a certain </a:t>
            </a:r>
            <a:r>
              <a:rPr lang="en-GB"/>
              <a:t>action a number of times, </a:t>
            </a:r>
            <a:endParaRPr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rPr b="1" lang="en-GB"/>
              <a:t>or until a certain condition is met.</a:t>
            </a:r>
            <a:endParaRPr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rPr lang="en-GB"/>
              <a:t>For example: I would like to know the square of these number, </a:t>
            </a:r>
            <a:r>
              <a:rPr b="1" lang="en-GB"/>
              <a:t>while</a:t>
            </a:r>
            <a:r>
              <a:rPr lang="en-GB"/>
              <a:t> the number is inferior to 5.</a:t>
            </a:r>
            <a:endParaRPr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838" name="Google Shape;838;p73"/>
          <p:cNvSpPr txBox="1"/>
          <p:nvPr/>
        </p:nvSpPr>
        <p:spPr>
          <a:xfrm>
            <a:off x="360000" y="4356847"/>
            <a:ext cx="2450319" cy="5916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Take a number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en-GB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assign it to a number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do something with x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Check if the condition is still true…</a:t>
            </a:r>
            <a:endParaRPr/>
          </a:p>
        </p:txBody>
      </p:sp>
      <p:sp>
        <p:nvSpPr>
          <p:cNvPr id="839" name="Google Shape;839;p73"/>
          <p:cNvSpPr/>
          <p:nvPr/>
        </p:nvSpPr>
        <p:spPr>
          <a:xfrm>
            <a:off x="3050486" y="3838999"/>
            <a:ext cx="7809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x &lt;- 1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0" name="Google Shape;840;p73"/>
          <p:cNvCxnSpPr/>
          <p:nvPr/>
        </p:nvCxnSpPr>
        <p:spPr>
          <a:xfrm>
            <a:off x="3388659" y="4884413"/>
            <a:ext cx="0" cy="555485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41" name="Google Shape;841;p73"/>
          <p:cNvSpPr txBox="1"/>
          <p:nvPr/>
        </p:nvSpPr>
        <p:spPr>
          <a:xfrm>
            <a:off x="2897344" y="4939997"/>
            <a:ext cx="649632" cy="4999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842" name="Google Shape;842;p73"/>
          <p:cNvSpPr/>
          <p:nvPr/>
        </p:nvSpPr>
        <p:spPr>
          <a:xfrm>
            <a:off x="3232623" y="5442545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3" name="Google Shape;843;p73"/>
          <p:cNvCxnSpPr>
            <a:stCxn id="844" idx="3"/>
            <a:endCxn id="845" idx="0"/>
          </p:cNvCxnSpPr>
          <p:nvPr/>
        </p:nvCxnSpPr>
        <p:spPr>
          <a:xfrm flipH="1" rot="10800000">
            <a:off x="3787009" y="4494273"/>
            <a:ext cx="1014900" cy="1812300"/>
          </a:xfrm>
          <a:prstGeom prst="curvedConnector4">
            <a:avLst>
              <a:gd fmla="val 24124" name="adj1"/>
              <a:gd fmla="val 112619" name="adj2"/>
            </a:avLst>
          </a:prstGeom>
          <a:noFill/>
          <a:ln cap="flat" cmpd="sng" w="28575">
            <a:solidFill>
              <a:schemeClr val="accent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46" name="Google Shape;846;p73"/>
          <p:cNvSpPr/>
          <p:nvPr/>
        </p:nvSpPr>
        <p:spPr>
          <a:xfrm>
            <a:off x="5514667" y="4694715"/>
            <a:ext cx="59503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73"/>
          <p:cNvSpPr/>
          <p:nvPr/>
        </p:nvSpPr>
        <p:spPr>
          <a:xfrm>
            <a:off x="2983045" y="4474913"/>
            <a:ext cx="10502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is x &lt; 5?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8" name="Google Shape;848;p73"/>
          <p:cNvCxnSpPr/>
          <p:nvPr/>
        </p:nvCxnSpPr>
        <p:spPr>
          <a:xfrm flipH="1">
            <a:off x="3383694" y="4154127"/>
            <a:ext cx="4482" cy="37499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49" name="Google Shape;849;p73"/>
          <p:cNvCxnSpPr/>
          <p:nvPr/>
        </p:nvCxnSpPr>
        <p:spPr>
          <a:xfrm flipH="1">
            <a:off x="3384594" y="5779397"/>
            <a:ext cx="4482" cy="37499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44" name="Google Shape;844;p73"/>
          <p:cNvSpPr/>
          <p:nvPr/>
        </p:nvSpPr>
        <p:spPr>
          <a:xfrm>
            <a:off x="2980378" y="6121907"/>
            <a:ext cx="8066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x &lt;- 2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73"/>
          <p:cNvSpPr/>
          <p:nvPr/>
        </p:nvSpPr>
        <p:spPr>
          <a:xfrm>
            <a:off x="4276696" y="4494176"/>
            <a:ext cx="10502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is x &lt; 5?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0" name="Google Shape;850;p73"/>
          <p:cNvCxnSpPr/>
          <p:nvPr/>
        </p:nvCxnSpPr>
        <p:spPr>
          <a:xfrm>
            <a:off x="4758442" y="4884413"/>
            <a:ext cx="0" cy="555485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51" name="Google Shape;851;p73"/>
          <p:cNvSpPr txBox="1"/>
          <p:nvPr/>
        </p:nvSpPr>
        <p:spPr>
          <a:xfrm>
            <a:off x="4267127" y="4939997"/>
            <a:ext cx="649632" cy="49990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852" name="Google Shape;852;p73"/>
          <p:cNvSpPr/>
          <p:nvPr/>
        </p:nvSpPr>
        <p:spPr>
          <a:xfrm>
            <a:off x="4602406" y="5442545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3" name="Google Shape;853;p73"/>
          <p:cNvCxnSpPr/>
          <p:nvPr/>
        </p:nvCxnSpPr>
        <p:spPr>
          <a:xfrm flipH="1">
            <a:off x="4754377" y="5779397"/>
            <a:ext cx="4482" cy="37499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54" name="Google Shape;854;p73"/>
          <p:cNvSpPr/>
          <p:nvPr/>
        </p:nvSpPr>
        <p:spPr>
          <a:xfrm>
            <a:off x="4350161" y="6121907"/>
            <a:ext cx="8066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x &lt;- 3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5" name="Google Shape;855;p73"/>
          <p:cNvCxnSpPr/>
          <p:nvPr/>
        </p:nvCxnSpPr>
        <p:spPr>
          <a:xfrm rot="-5400000">
            <a:off x="4664564" y="4914187"/>
            <a:ext cx="1812300" cy="1014900"/>
          </a:xfrm>
          <a:prstGeom prst="curvedConnector4">
            <a:avLst>
              <a:gd fmla="val 0" name="adj1"/>
              <a:gd fmla="val 0" name="adj2"/>
            </a:avLst>
          </a:prstGeom>
          <a:noFill/>
          <a:ln cap="flat" cmpd="sng" w="28575">
            <a:solidFill>
              <a:schemeClr val="accent4"/>
            </a:solidFill>
            <a:prstDash val="lgDash"/>
            <a:miter lim="800000"/>
            <a:headEnd len="sm" w="sm" type="none"/>
            <a:tailEnd len="med" w="med" type="triangle"/>
          </a:ln>
        </p:spPr>
      </p:cxnSp>
      <p:cxnSp>
        <p:nvCxnSpPr>
          <p:cNvPr id="856" name="Google Shape;856;p73"/>
          <p:cNvCxnSpPr/>
          <p:nvPr/>
        </p:nvCxnSpPr>
        <p:spPr>
          <a:xfrm rot="-5400000">
            <a:off x="5491436" y="4924737"/>
            <a:ext cx="1812300" cy="1014900"/>
          </a:xfrm>
          <a:prstGeom prst="curvedConnector4">
            <a:avLst>
              <a:gd fmla="val 0" name="adj1"/>
              <a:gd fmla="val 0" name="adj2"/>
            </a:avLst>
          </a:prstGeom>
          <a:noFill/>
          <a:ln cap="flat" cmpd="sng" w="28575">
            <a:solidFill>
              <a:schemeClr val="accent4"/>
            </a:solidFill>
            <a:prstDash val="lgDash"/>
            <a:miter lim="800000"/>
            <a:headEnd len="sm" w="sm" type="none"/>
            <a:tailEnd len="med" w="med" type="triangle"/>
          </a:ln>
        </p:spPr>
      </p:cxnSp>
      <p:sp>
        <p:nvSpPr>
          <p:cNvPr id="857" name="Google Shape;857;p73"/>
          <p:cNvSpPr/>
          <p:nvPr/>
        </p:nvSpPr>
        <p:spPr>
          <a:xfrm>
            <a:off x="6522907" y="4515081"/>
            <a:ext cx="10502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is x &lt; 5?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73"/>
          <p:cNvSpPr/>
          <p:nvPr/>
        </p:nvSpPr>
        <p:spPr>
          <a:xfrm>
            <a:off x="6241420" y="3986510"/>
            <a:ext cx="7040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B0C6DB"/>
                </a:solidFill>
                <a:latin typeface="Arial"/>
                <a:ea typeface="Arial"/>
                <a:cs typeface="Arial"/>
                <a:sym typeface="Arial"/>
              </a:rPr>
              <a:t>x = 4</a:t>
            </a:r>
            <a:endParaRPr sz="1800">
              <a:solidFill>
                <a:srgbClr val="B0C6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9" name="Google Shape;859;p73"/>
          <p:cNvCxnSpPr/>
          <p:nvPr/>
        </p:nvCxnSpPr>
        <p:spPr>
          <a:xfrm>
            <a:off x="6987915" y="4826830"/>
            <a:ext cx="0" cy="555485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60" name="Google Shape;860;p73"/>
          <p:cNvSpPr txBox="1"/>
          <p:nvPr/>
        </p:nvSpPr>
        <p:spPr>
          <a:xfrm>
            <a:off x="6496600" y="4882414"/>
            <a:ext cx="649632" cy="49990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861" name="Google Shape;861;p73"/>
          <p:cNvSpPr/>
          <p:nvPr/>
        </p:nvSpPr>
        <p:spPr>
          <a:xfrm>
            <a:off x="6724886" y="5385815"/>
            <a:ext cx="4411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2" name="Google Shape;862;p73"/>
          <p:cNvCxnSpPr/>
          <p:nvPr/>
        </p:nvCxnSpPr>
        <p:spPr>
          <a:xfrm flipH="1">
            <a:off x="6983850" y="5721814"/>
            <a:ext cx="4482" cy="37499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63" name="Google Shape;863;p73"/>
          <p:cNvSpPr/>
          <p:nvPr/>
        </p:nvSpPr>
        <p:spPr>
          <a:xfrm>
            <a:off x="6579634" y="6064324"/>
            <a:ext cx="8066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x &lt;- 5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4" name="Google Shape;864;p73"/>
          <p:cNvCxnSpPr/>
          <p:nvPr/>
        </p:nvCxnSpPr>
        <p:spPr>
          <a:xfrm rot="-5400000">
            <a:off x="6948569" y="4873268"/>
            <a:ext cx="1812300" cy="1014900"/>
          </a:xfrm>
          <a:prstGeom prst="curvedConnector4">
            <a:avLst>
              <a:gd fmla="val 0" name="adj1"/>
              <a:gd fmla="val 0" name="adj2"/>
            </a:avLst>
          </a:prstGeom>
          <a:noFill/>
          <a:ln cap="flat" cmpd="sng" w="28575">
            <a:solidFill>
              <a:schemeClr val="accent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65" name="Google Shape;865;p73"/>
          <p:cNvSpPr/>
          <p:nvPr/>
        </p:nvSpPr>
        <p:spPr>
          <a:xfrm>
            <a:off x="7879003" y="4494176"/>
            <a:ext cx="10502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is x &lt; 5?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6" name="Google Shape;866;p73"/>
          <p:cNvCxnSpPr/>
          <p:nvPr/>
        </p:nvCxnSpPr>
        <p:spPr>
          <a:xfrm flipH="1">
            <a:off x="8366312" y="4820551"/>
            <a:ext cx="4482" cy="37499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67" name="Google Shape;867;p73"/>
          <p:cNvSpPr/>
          <p:nvPr/>
        </p:nvSpPr>
        <p:spPr>
          <a:xfrm>
            <a:off x="7862759" y="5133066"/>
            <a:ext cx="109901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False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🡪 STOP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74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Iterators</a:t>
            </a:r>
            <a:endParaRPr/>
          </a:p>
        </p:txBody>
      </p:sp>
      <p:sp>
        <p:nvSpPr>
          <p:cNvPr id="874" name="Google Shape;874;p74"/>
          <p:cNvSpPr txBox="1"/>
          <p:nvPr>
            <p:ph idx="1" type="subTitle"/>
          </p:nvPr>
        </p:nvSpPr>
        <p:spPr>
          <a:xfrm>
            <a:off x="773205" y="1280466"/>
            <a:ext cx="7597589" cy="387211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rPr b="1" lang="en-GB"/>
              <a:t>For some cases, one wishes to repeat a certain </a:t>
            </a:r>
            <a:r>
              <a:rPr lang="en-GB"/>
              <a:t>action a number of times, </a:t>
            </a:r>
            <a:endParaRPr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rPr b="1" lang="en-GB"/>
              <a:t>or until a certain condition is met.</a:t>
            </a:r>
            <a:endParaRPr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rPr lang="en-GB"/>
              <a:t>For example: I would like to know the square of these number, </a:t>
            </a:r>
            <a:r>
              <a:rPr b="1" lang="en-GB"/>
              <a:t>while</a:t>
            </a:r>
            <a:r>
              <a:rPr lang="en-GB"/>
              <a:t> the number is inferior to 5.</a:t>
            </a:r>
            <a:endParaRPr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t/>
            </a:r>
            <a:endParaRPr/>
          </a:p>
        </p:txBody>
      </p:sp>
      <p:cxnSp>
        <p:nvCxnSpPr>
          <p:cNvPr id="875" name="Google Shape;875;p74"/>
          <p:cNvCxnSpPr/>
          <p:nvPr/>
        </p:nvCxnSpPr>
        <p:spPr>
          <a:xfrm>
            <a:off x="4008404" y="4807886"/>
            <a:ext cx="1316631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876" name="Google Shape;876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9640" y="4066244"/>
            <a:ext cx="2349500" cy="1712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6120" y="4066244"/>
            <a:ext cx="749300" cy="22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75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Iterators</a:t>
            </a:r>
            <a:endParaRPr/>
          </a:p>
        </p:txBody>
      </p:sp>
      <p:sp>
        <p:nvSpPr>
          <p:cNvPr id="884" name="Google Shape;884;p75"/>
          <p:cNvSpPr txBox="1"/>
          <p:nvPr>
            <p:ph idx="1" type="subTitle"/>
          </p:nvPr>
        </p:nvSpPr>
        <p:spPr>
          <a:xfrm>
            <a:off x="773205" y="1280466"/>
            <a:ext cx="7597589" cy="387211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rPr b="1" lang="en-GB"/>
              <a:t>For some cases, one wishes to repeat a certain </a:t>
            </a:r>
            <a:r>
              <a:rPr lang="en-GB"/>
              <a:t>action a number of times, </a:t>
            </a:r>
            <a:endParaRPr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rPr b="1" lang="en-GB"/>
              <a:t>or until a certain condition is met.</a:t>
            </a:r>
            <a:endParaRPr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rPr lang="en-GB"/>
              <a:t>For example: I would like to know the square of these number, </a:t>
            </a:r>
            <a:r>
              <a:rPr b="1" lang="en-GB"/>
              <a:t>while</a:t>
            </a:r>
            <a:r>
              <a:rPr lang="en-GB"/>
              <a:t> the number is less than 5.</a:t>
            </a:r>
            <a:endParaRPr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t/>
            </a:r>
            <a:endParaRPr/>
          </a:p>
        </p:txBody>
      </p:sp>
      <p:cxnSp>
        <p:nvCxnSpPr>
          <p:cNvPr id="885" name="Google Shape;885;p75"/>
          <p:cNvCxnSpPr/>
          <p:nvPr/>
        </p:nvCxnSpPr>
        <p:spPr>
          <a:xfrm>
            <a:off x="4008404" y="4807886"/>
            <a:ext cx="1316631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886" name="Google Shape;886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9640" y="4066244"/>
            <a:ext cx="2349500" cy="1712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6120" y="4066244"/>
            <a:ext cx="749300" cy="222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75"/>
          <p:cNvSpPr/>
          <p:nvPr/>
        </p:nvSpPr>
        <p:spPr>
          <a:xfrm>
            <a:off x="1409639" y="5042061"/>
            <a:ext cx="1535267" cy="565364"/>
          </a:xfrm>
          <a:prstGeom prst="rect">
            <a:avLst/>
          </a:prstGeom>
          <a:noFill/>
          <a:ln cap="flat" cmpd="sng" w="38100">
            <a:solidFill>
              <a:srgbClr val="4B79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endParaRPr/>
          </a:p>
        </p:txBody>
      </p:sp>
      <p:sp>
        <p:nvSpPr>
          <p:cNvPr id="889" name="Google Shape;889;p75"/>
          <p:cNvSpPr txBox="1"/>
          <p:nvPr/>
        </p:nvSpPr>
        <p:spPr>
          <a:xfrm>
            <a:off x="2114952" y="5607425"/>
            <a:ext cx="3601168" cy="8734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Don’t forget to iterate,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If not the code will get stuck!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76"/>
          <p:cNvSpPr txBox="1"/>
          <p:nvPr>
            <p:ph type="ctrTitle"/>
          </p:nvPr>
        </p:nvSpPr>
        <p:spPr>
          <a:xfrm>
            <a:off x="1143000" y="1122362"/>
            <a:ext cx="6858000" cy="426172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Let’s Practice!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15d760453ff_0_173"/>
          <p:cNvSpPr txBox="1"/>
          <p:nvPr>
            <p:ph idx="1" type="body"/>
          </p:nvPr>
        </p:nvSpPr>
        <p:spPr>
          <a:xfrm>
            <a:off x="360363" y="1470025"/>
            <a:ext cx="8423400" cy="41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300"/>
              <a:buNone/>
            </a:pPr>
            <a:r>
              <a:rPr lang="en-GB" sz="2300"/>
              <a:t>Load the Script of this week: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300"/>
              <a:buNone/>
            </a:pPr>
            <a:r>
              <a:t/>
            </a:r>
            <a:endParaRPr sz="2300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300"/>
              <a:buNone/>
            </a:pPr>
            <a:r>
              <a:rPr b="1" lang="en-GB" sz="2300"/>
              <a:t>Understand the dataset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100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rPr lang="en-GB" sz="2400"/>
              <a:t>REPLACE </a:t>
            </a:r>
            <a:r>
              <a:rPr b="1" lang="en-GB" sz="2400"/>
              <a:t>_ _ </a:t>
            </a:r>
            <a:r>
              <a:rPr lang="en-GB" sz="2400"/>
              <a:t>by the appropriate value/function in the code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rPr lang="en-GB" sz="2400"/>
              <a:t>The exercise / questions are available in the comments (e.g. after the # in the Rscript)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100"/>
              <a:buNone/>
            </a:pPr>
            <a:r>
              <a:t/>
            </a:r>
            <a:endParaRPr b="1" sz="11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800"/>
              <a:buNone/>
            </a:pPr>
            <a:r>
              <a:rPr b="1" lang="en-GB" sz="2800"/>
              <a:t>#-----------------------------------------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800"/>
              <a:buNone/>
            </a:pPr>
            <a:r>
              <a:rPr b="1" lang="en-GB" sz="2800"/>
              <a:t># 1. Explore the given dataset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800"/>
              <a:buNone/>
            </a:pPr>
            <a:r>
              <a:rPr b="1" lang="en-GB" sz="2800"/>
              <a:t>#-----------------------------------------</a:t>
            </a:r>
            <a:endParaRPr/>
          </a:p>
        </p:txBody>
      </p:sp>
      <p:sp>
        <p:nvSpPr>
          <p:cNvPr id="900" name="Google Shape;900;g15d760453ff_0_173"/>
          <p:cNvSpPr txBox="1"/>
          <p:nvPr>
            <p:ph type="ctrTitle"/>
          </p:nvPr>
        </p:nvSpPr>
        <p:spPr>
          <a:xfrm>
            <a:off x="360000" y="418134"/>
            <a:ext cx="84240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Let’s start!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15d760453ff_0_168"/>
          <p:cNvSpPr txBox="1"/>
          <p:nvPr>
            <p:ph idx="1" type="body"/>
          </p:nvPr>
        </p:nvSpPr>
        <p:spPr>
          <a:xfrm>
            <a:off x="360363" y="1470025"/>
            <a:ext cx="8423400" cy="41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300"/>
              <a:buNone/>
            </a:pPr>
            <a:r>
              <a:rPr lang="en-GB" sz="2300"/>
              <a:t>Continue with the second step: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300"/>
              <a:buNone/>
            </a:pPr>
            <a:r>
              <a:t/>
            </a:r>
            <a:endParaRPr sz="2300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300"/>
              <a:buNone/>
            </a:pPr>
            <a:r>
              <a:rPr b="1" lang="en-GB" sz="2300"/>
              <a:t>Reshape the dataset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100"/>
              <a:buNone/>
            </a:pPr>
            <a:r>
              <a:t/>
            </a:r>
            <a:endParaRPr sz="1100">
              <a:solidFill>
                <a:srgbClr val="32506E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rPr lang="en-GB" sz="2400">
                <a:solidFill>
                  <a:srgbClr val="32506E"/>
                </a:solidFill>
              </a:rPr>
              <a:t>REPLACE </a:t>
            </a:r>
            <a:r>
              <a:rPr b="1" lang="en-GB" sz="2400">
                <a:solidFill>
                  <a:srgbClr val="32506E"/>
                </a:solidFill>
              </a:rPr>
              <a:t>_ _ </a:t>
            </a:r>
            <a:r>
              <a:rPr lang="en-GB" sz="2400">
                <a:solidFill>
                  <a:srgbClr val="32506E"/>
                </a:solidFill>
              </a:rPr>
              <a:t>by the appropriate value/function in the code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000"/>
              <a:buNone/>
            </a:pPr>
            <a:r>
              <a:t/>
            </a:r>
            <a:endParaRPr sz="2000">
              <a:solidFill>
                <a:srgbClr val="32506E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rPr lang="en-GB" sz="2400">
                <a:solidFill>
                  <a:srgbClr val="32506E"/>
                </a:solidFill>
              </a:rPr>
              <a:t>The exercise / questions are available in the comments (e.g. after the # in the Rscript)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000"/>
              <a:buNone/>
            </a:pPr>
            <a:r>
              <a:t/>
            </a:r>
            <a:endParaRPr b="1" sz="10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800"/>
              <a:buNone/>
            </a:pPr>
            <a:r>
              <a:rPr b="1" lang="en-GB" sz="2800"/>
              <a:t>#-----------------------------------------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800"/>
              <a:buNone/>
            </a:pPr>
            <a:r>
              <a:rPr b="1" lang="en-GB" sz="2800"/>
              <a:t># 2. Reshape the given dataset 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800"/>
              <a:buNone/>
            </a:pPr>
            <a:r>
              <a:rPr b="1" lang="en-GB" sz="2800"/>
              <a:t>#-----------------------------------------</a:t>
            </a:r>
            <a:endParaRPr/>
          </a:p>
        </p:txBody>
      </p:sp>
      <p:sp>
        <p:nvSpPr>
          <p:cNvPr id="906" name="Google Shape;906;g15d760453ff_0_168"/>
          <p:cNvSpPr txBox="1"/>
          <p:nvPr>
            <p:ph type="ctrTitle"/>
          </p:nvPr>
        </p:nvSpPr>
        <p:spPr>
          <a:xfrm>
            <a:off x="360000" y="418134"/>
            <a:ext cx="84240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Let’s code!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77"/>
          <p:cNvSpPr txBox="1"/>
          <p:nvPr>
            <p:ph idx="1" type="body"/>
          </p:nvPr>
        </p:nvSpPr>
        <p:spPr>
          <a:xfrm>
            <a:off x="360363" y="1470025"/>
            <a:ext cx="8423275" cy="416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300"/>
              <a:buNone/>
            </a:pPr>
            <a:r>
              <a:rPr lang="en-GB" sz="2300"/>
              <a:t>Continue with the third step: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300"/>
              <a:buNone/>
            </a:pPr>
            <a:r>
              <a:t/>
            </a:r>
            <a:endParaRPr sz="2300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300"/>
              <a:buNone/>
            </a:pPr>
            <a:r>
              <a:rPr b="1" lang="en-GB" sz="2300"/>
              <a:t>Remove the missing values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600"/>
              <a:buNone/>
            </a:pPr>
            <a:r>
              <a:t/>
            </a:r>
            <a:endParaRPr>
              <a:solidFill>
                <a:srgbClr val="32506E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100"/>
              <a:buNone/>
            </a:pPr>
            <a:r>
              <a:t/>
            </a:r>
            <a:endParaRPr sz="1100">
              <a:solidFill>
                <a:srgbClr val="32506E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rPr lang="en-GB" sz="2400">
                <a:solidFill>
                  <a:srgbClr val="32506E"/>
                </a:solidFill>
              </a:rPr>
              <a:t>REPLACE </a:t>
            </a:r>
            <a:r>
              <a:rPr b="1" lang="en-GB" sz="2400">
                <a:solidFill>
                  <a:srgbClr val="32506E"/>
                </a:solidFill>
              </a:rPr>
              <a:t>_ _ </a:t>
            </a:r>
            <a:r>
              <a:rPr lang="en-GB" sz="2400">
                <a:solidFill>
                  <a:srgbClr val="32506E"/>
                </a:solidFill>
              </a:rPr>
              <a:t>by the appropriate value/function in the code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000"/>
              <a:buNone/>
            </a:pPr>
            <a:r>
              <a:t/>
            </a:r>
            <a:endParaRPr sz="2000">
              <a:solidFill>
                <a:srgbClr val="32506E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400"/>
              <a:buNone/>
            </a:pPr>
            <a:r>
              <a:rPr lang="en-GB" sz="2400">
                <a:solidFill>
                  <a:srgbClr val="32506E"/>
                </a:solidFill>
              </a:rPr>
              <a:t>The exercise / questions are available in the comments (e.g. after the # in the Rscript)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1000"/>
              <a:buNone/>
            </a:pPr>
            <a:r>
              <a:t/>
            </a:r>
            <a:endParaRPr b="1" sz="1000">
              <a:solidFill>
                <a:srgbClr val="32506E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800"/>
              <a:buNone/>
            </a:pPr>
            <a:r>
              <a:rPr b="1" lang="en-GB" sz="2800"/>
              <a:t>#---------------------------------------------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800"/>
              <a:buNone/>
            </a:pPr>
            <a:r>
              <a:rPr b="1" lang="en-GB" sz="2800"/>
              <a:t># 3. Using logic in you code 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2506E"/>
              </a:buClr>
              <a:buSzPts val="2800"/>
              <a:buNone/>
            </a:pPr>
            <a:r>
              <a:rPr b="1" lang="en-GB" sz="2800"/>
              <a:t>#---------------------------------------------</a:t>
            </a:r>
            <a:endParaRPr/>
          </a:p>
        </p:txBody>
      </p:sp>
      <p:sp>
        <p:nvSpPr>
          <p:cNvPr id="912" name="Google Shape;912;p77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Let’s code!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78"/>
          <p:cNvSpPr txBox="1"/>
          <p:nvPr>
            <p:ph type="ctrTitle"/>
          </p:nvPr>
        </p:nvSpPr>
        <p:spPr>
          <a:xfrm>
            <a:off x="1143000" y="1122362"/>
            <a:ext cx="6858000" cy="426172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Have a go at finishing 4. 5. for next week.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 sz="1200"/>
              <a:t>(David’s note - it’s actually quite challenging. Use the cheatsheets and ‘stackoverflow’ to find the solutions </a:t>
            </a:r>
            <a:r>
              <a:rPr i="1" lang="en-GB" sz="1200"/>
              <a:t>when </a:t>
            </a:r>
            <a:r>
              <a:rPr lang="en-GB" sz="1200"/>
              <a:t>you have issues especially at the more advanced stuff)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5d760453ff_0_161"/>
          <p:cNvSpPr txBox="1"/>
          <p:nvPr>
            <p:ph idx="1" type="subTitle"/>
          </p:nvPr>
        </p:nvSpPr>
        <p:spPr>
          <a:xfrm>
            <a:off x="4237525" y="2517475"/>
            <a:ext cx="4635600" cy="234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/>
              <a:t>Know about ‘primitives’, data types and structures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/>
              <a:t>Have a basic understanding ‘tidyr’ and ‘dplyr’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/>
              <a:t>Know how this works in practice</a:t>
            </a:r>
            <a:endParaRPr/>
          </a:p>
        </p:txBody>
      </p:sp>
      <p:sp>
        <p:nvSpPr>
          <p:cNvPr id="924" name="Google Shape;924;g15d760453ff_0_161"/>
          <p:cNvSpPr txBox="1"/>
          <p:nvPr>
            <p:ph type="ctrTitle"/>
          </p:nvPr>
        </p:nvSpPr>
        <p:spPr>
          <a:xfrm>
            <a:off x="360000" y="418134"/>
            <a:ext cx="8424000" cy="7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Today’s Agenda and LOs</a:t>
            </a:r>
            <a:endParaRPr/>
          </a:p>
        </p:txBody>
      </p:sp>
      <p:sp>
        <p:nvSpPr>
          <p:cNvPr id="925" name="Google Shape;925;g15d760453ff_0_161"/>
          <p:cNvSpPr txBox="1"/>
          <p:nvPr>
            <p:ph idx="1" type="subTitle"/>
          </p:nvPr>
        </p:nvSpPr>
        <p:spPr>
          <a:xfrm>
            <a:off x="360000" y="2456300"/>
            <a:ext cx="3676200" cy="234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/>
              <a:t>Looking at the absolute fundamentals of data science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/>
              <a:t>Manipulating data types and structures to make data science cleaner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/>
              <a:t>Playtime!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79"/>
          <p:cNvSpPr txBox="1"/>
          <p:nvPr>
            <p:ph type="ctrTitle"/>
          </p:nvPr>
        </p:nvSpPr>
        <p:spPr>
          <a:xfrm>
            <a:off x="1143000" y="1003206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Georgia"/>
              <a:buNone/>
            </a:pPr>
            <a:r>
              <a:rPr lang="en-GB"/>
              <a:t>Thank you.</a:t>
            </a:r>
            <a:br>
              <a:rPr lang="en-GB"/>
            </a:br>
            <a:br>
              <a:rPr lang="en-GB"/>
            </a:br>
            <a:r>
              <a:rPr lang="en-GB" sz="3600"/>
              <a:t>Contact:</a:t>
            </a:r>
            <a:endParaRPr/>
          </a:p>
        </p:txBody>
      </p:sp>
      <p:sp>
        <p:nvSpPr>
          <p:cNvPr id="932" name="Google Shape;932;p79"/>
          <p:cNvSpPr txBox="1"/>
          <p:nvPr>
            <p:ph idx="1" type="subTitle"/>
          </p:nvPr>
        </p:nvSpPr>
        <p:spPr>
          <a:xfrm>
            <a:off x="1143000" y="3621001"/>
            <a:ext cx="6858000" cy="15490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GB">
                <a:latin typeface="Georgia"/>
                <a:ea typeface="Georgia"/>
                <a:cs typeface="Georgia"/>
                <a:sym typeface="Georgia"/>
              </a:rPr>
              <a:t>David Eggleton</a:t>
            </a:r>
            <a:endParaRPr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GB">
                <a:latin typeface="Georgia"/>
                <a:ea typeface="Georgia"/>
                <a:cs typeface="Georgia"/>
                <a:sym typeface="Georgia"/>
              </a:rPr>
              <a:t>(d.eggleton@sussex.ac.uk)</a:t>
            </a:r>
            <a:endParaRPr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33" name="Google Shape;933;p79"/>
          <p:cNvSpPr txBox="1"/>
          <p:nvPr/>
        </p:nvSpPr>
        <p:spPr>
          <a:xfrm>
            <a:off x="4747098" y="62646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Data semantics</a:t>
            </a:r>
            <a:endParaRPr/>
          </a:p>
        </p:txBody>
      </p:sp>
      <p:pic>
        <p:nvPicPr>
          <p:cNvPr id="212" name="Google Shape;212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49415" l="0" r="34813" t="12933"/>
          <a:stretch/>
        </p:blipFill>
        <p:spPr>
          <a:xfrm>
            <a:off x="2224366" y="2185280"/>
            <a:ext cx="2932850" cy="1263262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7"/>
          <p:cNvSpPr/>
          <p:nvPr/>
        </p:nvSpPr>
        <p:spPr>
          <a:xfrm>
            <a:off x="2060448" y="2048256"/>
            <a:ext cx="3600764" cy="1380744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7"/>
          <p:cNvSpPr txBox="1"/>
          <p:nvPr/>
        </p:nvSpPr>
        <p:spPr>
          <a:xfrm>
            <a:off x="5834155" y="2482596"/>
            <a:ext cx="2170958" cy="512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the data have to be the same type of data</a:t>
            </a:r>
            <a:endParaRPr/>
          </a:p>
        </p:txBody>
      </p:sp>
      <p:grpSp>
        <p:nvGrpSpPr>
          <p:cNvPr id="215" name="Google Shape;215;p7"/>
          <p:cNvGrpSpPr/>
          <p:nvPr/>
        </p:nvGrpSpPr>
        <p:grpSpPr>
          <a:xfrm>
            <a:off x="2733719" y="3718157"/>
            <a:ext cx="2423497" cy="1697197"/>
            <a:chOff x="3245783" y="3718157"/>
            <a:chExt cx="2423497" cy="1697197"/>
          </a:xfrm>
        </p:grpSpPr>
        <p:pic>
          <p:nvPicPr>
            <p:cNvPr id="216" name="Google Shape;216;p7"/>
            <p:cNvPicPr preferRelativeResize="0"/>
            <p:nvPr/>
          </p:nvPicPr>
          <p:blipFill rotWithShape="1">
            <a:blip r:embed="rId3">
              <a:alphaModFix/>
            </a:blip>
            <a:srcRect b="0" l="0" r="49048" t="49418"/>
            <a:stretch/>
          </p:blipFill>
          <p:spPr>
            <a:xfrm>
              <a:off x="3245783" y="3718157"/>
              <a:ext cx="2292412" cy="16971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" name="Google Shape;217;p7"/>
            <p:cNvSpPr/>
            <p:nvPr/>
          </p:nvSpPr>
          <p:spPr>
            <a:xfrm>
              <a:off x="5437632" y="4486656"/>
              <a:ext cx="231648" cy="3048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" name="Google Shape;218;p7"/>
          <p:cNvSpPr txBox="1"/>
          <p:nvPr/>
        </p:nvSpPr>
        <p:spPr>
          <a:xfrm>
            <a:off x="1112172" y="1407279"/>
            <a:ext cx="6559634" cy="463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 common R data structures that you may encounter are:</a:t>
            </a:r>
            <a:endParaRPr/>
          </a:p>
        </p:txBody>
      </p:sp>
      <p:pic>
        <p:nvPicPr>
          <p:cNvPr id="219" name="Google Shape;219;p7"/>
          <p:cNvPicPr preferRelativeResize="0"/>
          <p:nvPr/>
        </p:nvPicPr>
        <p:blipFill rotWithShape="1">
          <a:blip r:embed="rId4">
            <a:alphaModFix/>
          </a:blip>
          <a:srcRect b="0" l="0" r="0" t="10896"/>
          <a:stretch/>
        </p:blipFill>
        <p:spPr>
          <a:xfrm>
            <a:off x="5494740" y="3429000"/>
            <a:ext cx="2009859" cy="691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11678" y="4301248"/>
            <a:ext cx="3731807" cy="199169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7"/>
          <p:cNvSpPr/>
          <p:nvPr/>
        </p:nvSpPr>
        <p:spPr>
          <a:xfrm>
            <a:off x="5041392" y="6467772"/>
            <a:ext cx="307238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http://www.r-tutor.com/r-introduction/matrix</a:t>
            </a:r>
            <a:endParaRPr/>
          </a:p>
        </p:txBody>
      </p:sp>
      <p:cxnSp>
        <p:nvCxnSpPr>
          <p:cNvPr id="222" name="Google Shape;222;p7"/>
          <p:cNvCxnSpPr/>
          <p:nvPr/>
        </p:nvCxnSpPr>
        <p:spPr>
          <a:xfrm>
            <a:off x="5390147" y="3139843"/>
            <a:ext cx="904775" cy="204632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23" name="Google Shape;223;p7"/>
          <p:cNvCxnSpPr/>
          <p:nvPr/>
        </p:nvCxnSpPr>
        <p:spPr>
          <a:xfrm flipH="1">
            <a:off x="6294922" y="4108413"/>
            <a:ext cx="413887" cy="241219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8"/>
          <p:cNvSpPr txBox="1"/>
          <p:nvPr>
            <p:ph type="ctrTitle"/>
          </p:nvPr>
        </p:nvSpPr>
        <p:spPr>
          <a:xfrm>
            <a:off x="360000" y="418134"/>
            <a:ext cx="8424000" cy="70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eorgia"/>
              <a:buNone/>
            </a:pPr>
            <a:r>
              <a:rPr lang="en-GB"/>
              <a:t>Data semantics</a:t>
            </a:r>
            <a:endParaRPr/>
          </a:p>
        </p:txBody>
      </p:sp>
      <p:grpSp>
        <p:nvGrpSpPr>
          <p:cNvPr id="230" name="Google Shape;230;p8"/>
          <p:cNvGrpSpPr/>
          <p:nvPr/>
        </p:nvGrpSpPr>
        <p:grpSpPr>
          <a:xfrm>
            <a:off x="2733719" y="3718157"/>
            <a:ext cx="2423497" cy="1697197"/>
            <a:chOff x="3245783" y="3718157"/>
            <a:chExt cx="2423497" cy="1697197"/>
          </a:xfrm>
        </p:grpSpPr>
        <p:pic>
          <p:nvPicPr>
            <p:cNvPr id="231" name="Google Shape;231;p8"/>
            <p:cNvPicPr preferRelativeResize="0"/>
            <p:nvPr/>
          </p:nvPicPr>
          <p:blipFill rotWithShape="1">
            <a:blip r:embed="rId3">
              <a:alphaModFix/>
            </a:blip>
            <a:srcRect b="0" l="0" r="49048" t="49418"/>
            <a:stretch/>
          </p:blipFill>
          <p:spPr>
            <a:xfrm>
              <a:off x="3245783" y="3718157"/>
              <a:ext cx="2292412" cy="16971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" name="Google Shape;232;p8"/>
            <p:cNvSpPr/>
            <p:nvPr/>
          </p:nvSpPr>
          <p:spPr>
            <a:xfrm>
              <a:off x="5437632" y="4486656"/>
              <a:ext cx="231648" cy="3048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3" name="Google Shape;233;p8"/>
          <p:cNvSpPr/>
          <p:nvPr/>
        </p:nvSpPr>
        <p:spPr>
          <a:xfrm>
            <a:off x="2066544" y="3931920"/>
            <a:ext cx="3169599" cy="1380744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8"/>
          <p:cNvSpPr txBox="1"/>
          <p:nvPr/>
        </p:nvSpPr>
        <p:spPr>
          <a:xfrm>
            <a:off x="5421910" y="4052316"/>
            <a:ext cx="3362090" cy="1139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within columns have to be of the same type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Columns can be of different types. </a:t>
            </a:r>
            <a:endParaRPr/>
          </a:p>
        </p:txBody>
      </p:sp>
      <p:pic>
        <p:nvPicPr>
          <p:cNvPr id="235" name="Google Shape;235;p8"/>
          <p:cNvPicPr preferRelativeResize="0"/>
          <p:nvPr/>
        </p:nvPicPr>
        <p:blipFill rotWithShape="1">
          <a:blip r:embed="rId3">
            <a:alphaModFix/>
          </a:blip>
          <a:srcRect b="49415" l="0" r="34813" t="12933"/>
          <a:stretch/>
        </p:blipFill>
        <p:spPr>
          <a:xfrm>
            <a:off x="2224366" y="2185280"/>
            <a:ext cx="2932850" cy="1263262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8"/>
          <p:cNvSpPr txBox="1"/>
          <p:nvPr/>
        </p:nvSpPr>
        <p:spPr>
          <a:xfrm>
            <a:off x="1112172" y="1407279"/>
            <a:ext cx="6559634" cy="463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 common R data structures that you may encounter are: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oS Light Blue Theme">
  <a:themeElements>
    <a:clrScheme name="UoS">
      <a:dk1>
        <a:srgbClr val="000000"/>
      </a:dk1>
      <a:lt1>
        <a:srgbClr val="FFFFFF"/>
      </a:lt1>
      <a:dk2>
        <a:srgbClr val="1D428A"/>
      </a:dk2>
      <a:lt2>
        <a:srgbClr val="D0D3D4"/>
      </a:lt2>
      <a:accent1>
        <a:srgbClr val="00BFB3"/>
      </a:accent1>
      <a:accent2>
        <a:srgbClr val="DC582A"/>
      </a:accent2>
      <a:accent3>
        <a:srgbClr val="FFC845"/>
      </a:accent3>
      <a:accent4>
        <a:srgbClr val="7DA1C4"/>
      </a:accent4>
      <a:accent5>
        <a:srgbClr val="5D3754"/>
      </a:accent5>
      <a:accent6>
        <a:srgbClr val="BE84A3"/>
      </a:accent6>
      <a:hlink>
        <a:srgbClr val="1D428A"/>
      </a:hlink>
      <a:folHlink>
        <a:srgbClr val="1D42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2019-04-08T15:20:58Z</dcterms:created>
  <dc:creator>Frederique Bone</dc:creator>
</cp:coreProperties>
</file>